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0" r:id="rId1"/>
  </p:sldMasterIdLst>
  <p:notesMasterIdLst>
    <p:notesMasterId r:id="rId70"/>
  </p:notesMasterIdLst>
  <p:handoutMasterIdLst>
    <p:handoutMasterId r:id="rId71"/>
  </p:handoutMasterIdLst>
  <p:sldIdLst>
    <p:sldId id="324" r:id="rId2"/>
    <p:sldId id="326"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327"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8" r:id="rId6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63" autoAdjust="0"/>
    <p:restoredTop sz="93593" autoAdjust="0"/>
  </p:normalViewPr>
  <p:slideViewPr>
    <p:cSldViewPr>
      <p:cViewPr varScale="1">
        <p:scale>
          <a:sx n="66" d="100"/>
          <a:sy n="66" d="100"/>
        </p:scale>
        <p:origin x="45" y="92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8" d="100"/>
          <a:sy n="68" d="100"/>
        </p:scale>
        <p:origin x="-2574"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atin typeface="Arial"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atin typeface="Arial" charset="0"/>
              </a:defRPr>
            </a:lvl1pPr>
          </a:lstStyle>
          <a:p>
            <a:pPr>
              <a:defRPr/>
            </a:pPr>
            <a:fld id="{45745381-5A42-4F13-B544-3EAD763BF56B}" type="datetimeFigureOut">
              <a:rPr lang="en-US"/>
              <a:pPr>
                <a:defRPr/>
              </a:pPr>
              <a:t>11/28/2018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smtClean="0">
                <a:latin typeface="Arial"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9E45F0F-F5DB-430F-B531-426540139548}" type="slidenum">
              <a:rPr lang="en-US" altLang="en-US"/>
              <a:pPr/>
              <a:t>‹#›</a:t>
            </a:fld>
            <a:endParaRPr lang="en-US" altLang="en-US"/>
          </a:p>
        </p:txBody>
      </p:sp>
    </p:spTree>
    <p:extLst>
      <p:ext uri="{BB962C8B-B14F-4D97-AF65-F5344CB8AC3E}">
        <p14:creationId xmlns:p14="http://schemas.microsoft.com/office/powerpoint/2010/main" val="594148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273F3BE8-C4E2-4B92-9FFF-1D8A93B9FF6B}" type="datetimeFigureOut">
              <a:rPr lang="en-US"/>
              <a:pPr>
                <a:defRPr/>
              </a:pPr>
              <a:t>11/28/2018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75C183E-97EA-480B-A847-677F1ACC05F3}" type="slidenum">
              <a:rPr lang="en-US" altLang="en-US"/>
              <a:pPr/>
              <a:t>‹#›</a:t>
            </a:fld>
            <a:endParaRPr lang="en-US" altLang="en-US"/>
          </a:p>
        </p:txBody>
      </p:sp>
    </p:spTree>
    <p:extLst>
      <p:ext uri="{BB962C8B-B14F-4D97-AF65-F5344CB8AC3E}">
        <p14:creationId xmlns:p14="http://schemas.microsoft.com/office/powerpoint/2010/main" val="1759488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The Steel Door Institute develops quality and performance standards for steel doors and frames. Design professionals around the world have specified SDI standards for their building projects for more than 60 years. </a:t>
            </a:r>
          </a:p>
          <a:p>
            <a:r>
              <a:rPr lang="en-US" sz="1200" kern="1200" dirty="0">
                <a:solidFill>
                  <a:schemeClr val="tx1"/>
                </a:solidFill>
                <a:effectLst/>
                <a:latin typeface="+mn-lt"/>
                <a:ea typeface="+mn-ea"/>
                <a:cs typeface="+mn-cs"/>
              </a:rPr>
              <a:t>SDI members are the only manufacturers that are certified to meet our standards for strength, quality and consistency. </a:t>
            </a:r>
          </a:p>
          <a:p>
            <a:r>
              <a:rPr lang="en-US" sz="1200" kern="1200" dirty="0">
                <a:solidFill>
                  <a:schemeClr val="tx1"/>
                </a:solidFill>
                <a:effectLst/>
                <a:latin typeface="+mn-lt"/>
                <a:ea typeface="+mn-ea"/>
                <a:cs typeface="+mn-cs"/>
              </a:rPr>
              <a:t>Choose quality. Specify SDI members for your steel doors and frames. </a:t>
            </a:r>
          </a:p>
          <a:p>
            <a:pPr eaLnBrk="1" hangingPunct="1"/>
            <a:endParaRPr lang="en-US" dirty="0">
              <a:latin typeface="Arial" pitchFamily="34" charset="0"/>
            </a:endParaRPr>
          </a:p>
        </p:txBody>
      </p:sp>
      <p:sp>
        <p:nvSpPr>
          <p:cNvPr id="153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352CE5-24DE-4F95-9445-3A98A2662960}" type="slidenum">
              <a:rPr lang="en-US" smtClean="0"/>
              <a:pPr eaLnBrk="1" hangingPunct="1"/>
              <a:t>1</a:t>
            </a:fld>
            <a:endParaRPr lang="en-US" dirty="0"/>
          </a:p>
        </p:txBody>
      </p:sp>
    </p:spTree>
    <p:extLst>
      <p:ext uri="{BB962C8B-B14F-4D97-AF65-F5344CB8AC3E}">
        <p14:creationId xmlns:p14="http://schemas.microsoft.com/office/powerpoint/2010/main" val="3059938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12</a:t>
            </a:fld>
            <a:endParaRPr lang="en-US" altLang="en-US"/>
          </a:p>
        </p:txBody>
      </p:sp>
    </p:spTree>
    <p:extLst>
      <p:ext uri="{BB962C8B-B14F-4D97-AF65-F5344CB8AC3E}">
        <p14:creationId xmlns:p14="http://schemas.microsoft.com/office/powerpoint/2010/main" val="2656971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door assemblies are also classified by the number of minutes they have been tested to withstand fire:</a:t>
            </a:r>
          </a:p>
          <a:p>
            <a:pPr lvl="1"/>
            <a:r>
              <a:rPr lang="en-US" sz="2100" dirty="0"/>
              <a:t>180 minutes</a:t>
            </a:r>
          </a:p>
          <a:p>
            <a:pPr lvl="1"/>
            <a:r>
              <a:rPr lang="en-US" sz="2100" dirty="0"/>
              <a:t>90 minutes</a:t>
            </a:r>
          </a:p>
          <a:p>
            <a:pPr lvl="1"/>
            <a:r>
              <a:rPr lang="en-US" sz="2100" dirty="0"/>
              <a:t>60 minutes</a:t>
            </a:r>
          </a:p>
          <a:p>
            <a:pPr lvl="1"/>
            <a:r>
              <a:rPr lang="en-US" sz="2100" dirty="0"/>
              <a:t>45 minutes</a:t>
            </a:r>
          </a:p>
          <a:p>
            <a:pPr lvl="1"/>
            <a:r>
              <a:rPr lang="en-US" sz="2100" dirty="0"/>
              <a:t>20 minutes</a:t>
            </a:r>
          </a:p>
          <a:p>
            <a:r>
              <a:rPr lang="en-US" dirty="0"/>
              <a:t>For example, a B-label door used in a stair enclosure may either be classified for 60 minutes or 90 minutes.</a:t>
            </a:r>
          </a:p>
          <a:p>
            <a:r>
              <a:rPr lang="en-US" dirty="0"/>
              <a:t>This rating is shown on the label.</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14</a:t>
            </a:fld>
            <a:endParaRPr lang="en-US" altLang="en-US"/>
          </a:p>
        </p:txBody>
      </p:sp>
    </p:spTree>
    <p:extLst>
      <p:ext uri="{BB962C8B-B14F-4D97-AF65-F5344CB8AC3E}">
        <p14:creationId xmlns:p14="http://schemas.microsoft.com/office/powerpoint/2010/main" val="2460012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publication of the Steel Door Institute covers basic fire door assembly requirements</a:t>
            </a:r>
          </a:p>
          <a:p>
            <a:endParaRPr lang="en-US" dirty="0"/>
          </a:p>
          <a:p>
            <a:r>
              <a:rPr lang="en-US" dirty="0"/>
              <a:t>The document also includes a graphical representation of the NFPA 80 requirements for opening </a:t>
            </a:r>
            <a:r>
              <a:rPr lang="en-US" dirty="0" err="1"/>
              <a:t>protectives</a:t>
            </a:r>
            <a:r>
              <a:rPr lang="en-US" dirty="0"/>
              <a:t> (next slide).</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15</a:t>
            </a:fld>
            <a:endParaRPr lang="en-US" altLang="en-US"/>
          </a:p>
        </p:txBody>
      </p:sp>
    </p:spTree>
    <p:extLst>
      <p:ext uri="{BB962C8B-B14F-4D97-AF65-F5344CB8AC3E}">
        <p14:creationId xmlns:p14="http://schemas.microsoft.com/office/powerpoint/2010/main" val="2957363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rating of a fire door assembly is often lower than the rating of the wall because the fuel load against a wall would typically be higher than the fuel load near an operable door, due to furniture or stored items.</a:t>
            </a:r>
          </a:p>
          <a:p>
            <a:endParaRPr lang="en-US" dirty="0"/>
          </a:p>
          <a:p>
            <a:r>
              <a:rPr lang="en-US" dirty="0"/>
              <a:t>If a fire door is no longer used and it is not required for egress, the opening protective should be replaced with construction equivalent to the rating of the wall to avoid the situation illustrated in this photo – a higher fuel load placed in front of a door.</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17</a:t>
            </a:fld>
            <a:endParaRPr lang="en-US" altLang="en-US"/>
          </a:p>
        </p:txBody>
      </p:sp>
    </p:spTree>
    <p:extLst>
      <p:ext uri="{BB962C8B-B14F-4D97-AF65-F5344CB8AC3E}">
        <p14:creationId xmlns:p14="http://schemas.microsoft.com/office/powerpoint/2010/main" val="10593250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perform as designed and tested, a fire door must be closed and latched at the time of a fire.</a:t>
            </a:r>
          </a:p>
          <a:p>
            <a:endParaRPr lang="en-US" dirty="0"/>
          </a:p>
          <a:p>
            <a:r>
              <a:rPr lang="en-US" dirty="0"/>
              <a:t>This propped-open door in a parking garage stairwell would allow smoke to spread into the stair, compromising the egress route.</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19</a:t>
            </a:fld>
            <a:endParaRPr lang="en-US" altLang="en-US"/>
          </a:p>
        </p:txBody>
      </p:sp>
    </p:spTree>
    <p:extLst>
      <p:ext uri="{BB962C8B-B14F-4D97-AF65-F5344CB8AC3E}">
        <p14:creationId xmlns:p14="http://schemas.microsoft.com/office/powerpoint/2010/main" val="13369773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p:cNvSpPr>
            <a:spLocks noGrp="1" noRot="1" noChangeAspect="1" noTextEdit="1"/>
          </p:cNvSpPr>
          <p:nvPr>
            <p:ph type="sldImg"/>
          </p:nvPr>
        </p:nvSpPr>
        <p:spPr bwMode="auto">
          <a:noFill/>
          <a:ln>
            <a:solidFill>
              <a:srgbClr val="000000"/>
            </a:solidFill>
            <a:miter lim="800000"/>
            <a:headEnd/>
            <a:tailEnd/>
          </a:ln>
        </p:spPr>
      </p:sp>
      <p:sp>
        <p:nvSpPr>
          <p:cNvPr id="38914"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z="1200" b="0" dirty="0"/>
              <a:t>The Robert Moses Nature Center was protected by this fire door, which was closed and latched when a fire broke out in the workshop.</a:t>
            </a:r>
            <a:endParaRPr lang="en-US" dirty="0"/>
          </a:p>
        </p:txBody>
      </p:sp>
    </p:spTree>
    <p:extLst>
      <p:ext uri="{BB962C8B-B14F-4D97-AF65-F5344CB8AC3E}">
        <p14:creationId xmlns:p14="http://schemas.microsoft.com/office/powerpoint/2010/main" val="30263703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Rot="1" noChangeAspect="1" noTextEdit="1"/>
          </p:cNvSpPr>
          <p:nvPr>
            <p:ph type="sldImg"/>
          </p:nvPr>
        </p:nvSpPr>
        <p:spPr bwMode="auto">
          <a:noFill/>
          <a:ln>
            <a:solidFill>
              <a:srgbClr val="000000"/>
            </a:solidFill>
            <a:miter lim="800000"/>
            <a:headEnd/>
            <a:tailEnd/>
          </a:ln>
        </p:spPr>
      </p:sp>
      <p:sp>
        <p:nvSpPr>
          <p:cNvPr id="40962" name="Rectangle 3"/>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a:t>From</a:t>
            </a:r>
            <a:r>
              <a:rPr lang="en-US" baseline="0" dirty="0"/>
              <a:t> these photos taken after the fire, you can see the portion of the building that was protected, and the workshop area that was destroyed.</a:t>
            </a:r>
            <a:endParaRPr lang="en-US" dirty="0"/>
          </a:p>
        </p:txBody>
      </p:sp>
    </p:spTree>
    <p:extLst>
      <p:ext uri="{BB962C8B-B14F-4D97-AF65-F5344CB8AC3E}">
        <p14:creationId xmlns:p14="http://schemas.microsoft.com/office/powerpoint/2010/main" val="4272307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door labels must remain visible and legible, and will include detailed information about the fire door including the rating, test methods used, required latch throw, smoke resistance, and an issue number for that door.</a:t>
            </a:r>
          </a:p>
          <a:p>
            <a:endParaRPr lang="en-US" dirty="0"/>
          </a:p>
          <a:p>
            <a:r>
              <a:rPr lang="en-US" dirty="0"/>
              <a:t>The issue number can be used to research even more specific information about the door. </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22</a:t>
            </a:fld>
            <a:endParaRPr lang="en-US" altLang="en-US"/>
          </a:p>
        </p:txBody>
      </p:sp>
    </p:spTree>
    <p:extLst>
      <p:ext uri="{BB962C8B-B14F-4D97-AF65-F5344CB8AC3E}">
        <p14:creationId xmlns:p14="http://schemas.microsoft.com/office/powerpoint/2010/main" val="9894147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construction label is sometimes used when the design calls for a door or frame that has not been tested in that configuration.</a:t>
            </a:r>
          </a:p>
          <a:p>
            <a:endParaRPr lang="en-US" dirty="0"/>
          </a:p>
          <a:p>
            <a:r>
              <a:rPr lang="en-US" dirty="0"/>
              <a:t>The label indicates that the component is of the same construction and materials as the tested and listed product.</a:t>
            </a:r>
          </a:p>
          <a:p>
            <a:endParaRPr lang="en-US" dirty="0"/>
          </a:p>
          <a:p>
            <a:r>
              <a:rPr lang="en-US" dirty="0"/>
              <a:t>A common application would be a fire door that is larger than the maximum size tested.</a:t>
            </a:r>
          </a:p>
          <a:p>
            <a:endParaRPr lang="en-US" dirty="0"/>
          </a:p>
          <a:p>
            <a:r>
              <a:rPr lang="en-US" dirty="0"/>
              <a:t>Components with construction labels must be approved by the Authority Having Jurisdiction (AHJ).</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23</a:t>
            </a:fld>
            <a:endParaRPr lang="en-US" altLang="en-US"/>
          </a:p>
        </p:txBody>
      </p:sp>
    </p:spTree>
    <p:extLst>
      <p:ext uri="{BB962C8B-B14F-4D97-AF65-F5344CB8AC3E}">
        <p14:creationId xmlns:p14="http://schemas.microsoft.com/office/powerpoint/2010/main" val="783083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Fire door assemblies are tested in a furnace which replicates the effects of a fire.</a:t>
            </a:r>
            <a:endParaRPr lang="en-US" baseline="0" dirty="0"/>
          </a:p>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24</a:t>
            </a:fld>
            <a:endParaRPr lang="en-US"/>
          </a:p>
        </p:txBody>
      </p:sp>
    </p:spTree>
    <p:extLst>
      <p:ext uri="{BB962C8B-B14F-4D97-AF65-F5344CB8AC3E}">
        <p14:creationId xmlns:p14="http://schemas.microsoft.com/office/powerpoint/2010/main" val="1948964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Steel Door Institute has 11 members; the only manufacturers certified to meet SDI’s standards for strength, quality and consistency. Each member is actively involved in committees that develop codes, fire tests, and more. </a:t>
            </a:r>
          </a:p>
          <a:p>
            <a:endParaRPr lang="en-US" dirty="0"/>
          </a:p>
          <a:p>
            <a:r>
              <a:rPr lang="en-US" dirty="0"/>
              <a:t>Standards are offered online at no charge.</a:t>
            </a:r>
            <a:endParaRPr lang="en-US" sz="1400" dirty="0"/>
          </a:p>
          <a:p>
            <a:endParaRPr lang="en-US" dirty="0"/>
          </a:p>
          <a:p>
            <a:r>
              <a:rPr lang="en-US" dirty="0"/>
              <a:t>SDI serves as secretary to Accredited Standards Committee (ASC) A250. </a:t>
            </a:r>
          </a:p>
        </p:txBody>
      </p:sp>
      <p:sp>
        <p:nvSpPr>
          <p:cNvPr id="4" name="Slide Number Placeholder 3"/>
          <p:cNvSpPr>
            <a:spLocks noGrp="1"/>
          </p:cNvSpPr>
          <p:nvPr>
            <p:ph type="sldNum" sz="quarter" idx="10"/>
          </p:nvPr>
        </p:nvSpPr>
        <p:spPr/>
        <p:txBody>
          <a:bodyPr/>
          <a:lstStyle/>
          <a:p>
            <a:pPr>
              <a:defRPr/>
            </a:pPr>
            <a:fld id="{14719629-1CCA-4EF4-9BF9-1773F82D9E2C}" type="slidenum">
              <a:rPr lang="en-US" smtClean="0"/>
              <a:pPr>
                <a:defRPr/>
              </a:pPr>
              <a:t>2</a:t>
            </a:fld>
            <a:endParaRPr lang="en-US" dirty="0"/>
          </a:p>
        </p:txBody>
      </p:sp>
    </p:spTree>
    <p:extLst>
      <p:ext uri="{BB962C8B-B14F-4D97-AF65-F5344CB8AC3E}">
        <p14:creationId xmlns:p14="http://schemas.microsoft.com/office/powerpoint/2010/main" val="26597179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IBC requires opening </a:t>
            </a:r>
            <a:r>
              <a:rPr lang="en-US" dirty="0" err="1"/>
              <a:t>protectives</a:t>
            </a:r>
            <a:r>
              <a:rPr lang="en-US" dirty="0"/>
              <a:t> to be tested to UL 10C or NFPA 252 with the neutral pressure plane at 40 inches above the floor after 5 minutes.</a:t>
            </a:r>
          </a:p>
          <a:p>
            <a:endParaRPr lang="en-US" dirty="0"/>
          </a:p>
          <a:p>
            <a:r>
              <a:rPr lang="en-US" dirty="0"/>
              <a:t>These are positive pressure test methods.  </a:t>
            </a:r>
          </a:p>
          <a:p>
            <a:endParaRPr lang="en-US" dirty="0"/>
          </a:p>
          <a:p>
            <a:r>
              <a:rPr lang="en-US" dirty="0"/>
              <a:t>The positive pressure testing used today more accurately replicates an actual fire than the test methods that were previously used.</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25</a:t>
            </a:fld>
            <a:endParaRPr lang="en-US" altLang="en-US"/>
          </a:p>
        </p:txBody>
      </p:sp>
    </p:spTree>
    <p:extLst>
      <p:ext uri="{BB962C8B-B14F-4D97-AF65-F5344CB8AC3E}">
        <p14:creationId xmlns:p14="http://schemas.microsoft.com/office/powerpoint/2010/main" val="26171887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assembly is removed from the furnace, it must withstand the hose stream test.</a:t>
            </a:r>
          </a:p>
          <a:p>
            <a:r>
              <a:rPr lang="en-US" dirty="0"/>
              <a:t>US model codes do not typically require the hose stream test for 20-minute-rated fire doors.</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26</a:t>
            </a:fld>
            <a:endParaRPr lang="en-US" altLang="en-US"/>
          </a:p>
        </p:txBody>
      </p:sp>
    </p:spTree>
    <p:extLst>
      <p:ext uri="{BB962C8B-B14F-4D97-AF65-F5344CB8AC3E}">
        <p14:creationId xmlns:p14="http://schemas.microsoft.com/office/powerpoint/2010/main" val="3917359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Testing per </a:t>
            </a:r>
            <a:r>
              <a:rPr lang="en-US" b="1" dirty="0">
                <a:solidFill>
                  <a:srgbClr val="FF0000"/>
                </a:solidFill>
              </a:rPr>
              <a:t>UL 10C or NFPA 252 </a:t>
            </a:r>
            <a:r>
              <a:rPr lang="en-US" dirty="0"/>
              <a:t>is required for </a:t>
            </a:r>
            <a:r>
              <a:rPr lang="en-US" b="1" dirty="0">
                <a:solidFill>
                  <a:srgbClr val="FF0000"/>
                </a:solidFill>
              </a:rPr>
              <a:t>fire-protection-rated</a:t>
            </a:r>
            <a:r>
              <a:rPr lang="en-US" dirty="0"/>
              <a:t> fire door assemblies.</a:t>
            </a:r>
          </a:p>
          <a:p>
            <a:endParaRPr lang="en-US" dirty="0"/>
          </a:p>
          <a:p>
            <a:r>
              <a:rPr lang="en-US" dirty="0"/>
              <a:t>The IBC requires some fire door assemblies to be tested per </a:t>
            </a:r>
            <a:r>
              <a:rPr lang="en-US" b="1" dirty="0">
                <a:solidFill>
                  <a:srgbClr val="FF0000"/>
                </a:solidFill>
              </a:rPr>
              <a:t>UL 263 or ASTM E119</a:t>
            </a:r>
            <a:r>
              <a:rPr lang="en-US" dirty="0"/>
              <a:t>.  These are tests that are used for building components such as walls, floors, and ceilings.  Fire door assemblies tested this way are </a:t>
            </a:r>
            <a:r>
              <a:rPr lang="en-US" b="1" dirty="0">
                <a:solidFill>
                  <a:srgbClr val="FF0000"/>
                </a:solidFill>
              </a:rPr>
              <a:t>fire-resistance-rated</a:t>
            </a:r>
            <a:r>
              <a:rPr lang="en-US" dirty="0"/>
              <a:t> assemblies.  </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27</a:t>
            </a:fld>
            <a:endParaRPr lang="en-US" altLang="en-US"/>
          </a:p>
        </p:txBody>
      </p:sp>
    </p:spTree>
    <p:extLst>
      <p:ext uri="{BB962C8B-B14F-4D97-AF65-F5344CB8AC3E}">
        <p14:creationId xmlns:p14="http://schemas.microsoft.com/office/powerpoint/2010/main" val="737780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Table 716.5 in the 2015 IBC shows some locations where fire-protection-rated transom and sidelight frames are not permitted.</a:t>
            </a:r>
          </a:p>
          <a:p>
            <a:r>
              <a:rPr lang="en-US" dirty="0"/>
              <a:t>Fire-resistance-rated frames would be required here, with a rating equal to the rating of the wall.</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28</a:t>
            </a:fld>
            <a:endParaRPr lang="en-US" altLang="en-US"/>
          </a:p>
        </p:txBody>
      </p:sp>
    </p:spTree>
    <p:extLst>
      <p:ext uri="{BB962C8B-B14F-4D97-AF65-F5344CB8AC3E}">
        <p14:creationId xmlns:p14="http://schemas.microsoft.com/office/powerpoint/2010/main" val="16745406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In some walls, fire-protection-rated assemblies are permitted, as shown in this section of Table 716.5:</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29</a:t>
            </a:fld>
            <a:endParaRPr lang="en-US" altLang="en-US"/>
          </a:p>
        </p:txBody>
      </p:sp>
    </p:spTree>
    <p:extLst>
      <p:ext uri="{BB962C8B-B14F-4D97-AF65-F5344CB8AC3E}">
        <p14:creationId xmlns:p14="http://schemas.microsoft.com/office/powerpoint/2010/main" val="2752008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Another example from the 2015 IBC is found in section 707.6, which limits the openings in a fire barrier.  Per Exception 3, this limitation does not apply to assemblies tested to ASTM E119 or UL 263. </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30</a:t>
            </a:fld>
            <a:endParaRPr lang="en-US" altLang="en-US"/>
          </a:p>
        </p:txBody>
      </p:sp>
    </p:spTree>
    <p:extLst>
      <p:ext uri="{BB962C8B-B14F-4D97-AF65-F5344CB8AC3E}">
        <p14:creationId xmlns:p14="http://schemas.microsoft.com/office/powerpoint/2010/main" val="3262302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fire-rated</a:t>
            </a:r>
            <a:r>
              <a:rPr lang="en-US" dirty="0"/>
              <a:t> frames with glazing, it’s important to note the limitations on glazing size and type, which can vary by manufacturer.</a:t>
            </a:r>
          </a:p>
          <a:p>
            <a:endParaRPr lang="en-US" dirty="0"/>
          </a:p>
          <a:p>
            <a:r>
              <a:rPr lang="en-US" dirty="0"/>
              <a:t>Installing fire-resistance-rated glazing in a fire-protection-rated frame does not create a fire-resistance-rated assembly.  </a:t>
            </a:r>
            <a:endParaRPr lang="en-US" baseline="0"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31</a:t>
            </a:fld>
            <a:endParaRPr lang="en-US" altLang="en-US"/>
          </a:p>
        </p:txBody>
      </p:sp>
    </p:spTree>
    <p:extLst>
      <p:ext uri="{BB962C8B-B14F-4D97-AF65-F5344CB8AC3E}">
        <p14:creationId xmlns:p14="http://schemas.microsoft.com/office/powerpoint/2010/main" val="177557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Door opening sizes are</a:t>
            </a:r>
            <a:r>
              <a:rPr lang="en-US" dirty="0"/>
              <a:t> limited by the manufacturer’s listings, but also by the door’s ability to function properly.  A 20-foot-tall door may seem like a good way to make a statement, but without proper engineering it will not function well over time.</a:t>
            </a:r>
          </a:p>
          <a:p>
            <a:endParaRPr lang="en-US" baseline="0" dirty="0"/>
          </a:p>
          <a:p>
            <a:r>
              <a:rPr lang="en-US" baseline="0" dirty="0"/>
              <a:t>A</a:t>
            </a:r>
            <a:r>
              <a:rPr lang="en-US" dirty="0"/>
              <a:t> frame’s jamb depth is typically related to the wall thickness.  Some jamb depths and custom profiles may not be available for a fire-rated frame if the manufacturer has not tested that specific configuration.</a:t>
            </a:r>
            <a:endParaRPr lang="en-US" baseline="0"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32</a:t>
            </a:fld>
            <a:endParaRPr lang="en-US" altLang="en-US"/>
          </a:p>
        </p:txBody>
      </p:sp>
    </p:spTree>
    <p:extLst>
      <p:ext uri="{BB962C8B-B14F-4D97-AF65-F5344CB8AC3E}">
        <p14:creationId xmlns:p14="http://schemas.microsoft.com/office/powerpoint/2010/main" val="25001592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door frames must be installed with the anchors and installation methods provided by the manufacturer.  </a:t>
            </a:r>
          </a:p>
          <a:p>
            <a:endParaRPr lang="en-US" dirty="0"/>
          </a:p>
          <a:p>
            <a:r>
              <a:rPr lang="en-US" dirty="0"/>
              <a:t>Anchors are available for stud framing, masonry, and existing walls, as well as compression anchors for installations where the drywall is in place before the frame is installed.</a:t>
            </a:r>
          </a:p>
          <a:p>
            <a:endParaRPr lang="en-US" dirty="0"/>
          </a:p>
          <a:p>
            <a:r>
              <a:rPr lang="en-US" dirty="0"/>
              <a:t>Base anchors must be installed to securely anchor the frame at the bottom of the opening.</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33</a:t>
            </a:fld>
            <a:endParaRPr lang="en-US" altLang="en-US"/>
          </a:p>
        </p:txBody>
      </p:sp>
    </p:spTree>
    <p:extLst>
      <p:ext uri="{BB962C8B-B14F-4D97-AF65-F5344CB8AC3E}">
        <p14:creationId xmlns:p14="http://schemas.microsoft.com/office/powerpoint/2010/main" val="17392543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fire-rated 3-sided frames can be supplied to the job-site as welded frames, or as knocked-down frames that need to be assembled on-site.</a:t>
            </a:r>
          </a:p>
          <a:p>
            <a:endParaRPr lang="en-US" dirty="0"/>
          </a:p>
          <a:p>
            <a:r>
              <a:rPr lang="en-US" dirty="0"/>
              <a:t>Transom, sidelight, and borrowed light frames are typically delivered as welded units, although some may be field-spliced if necessary.  </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34</a:t>
            </a:fld>
            <a:endParaRPr lang="en-US" altLang="en-US"/>
          </a:p>
        </p:txBody>
      </p:sp>
    </p:spTree>
    <p:extLst>
      <p:ext uri="{BB962C8B-B14F-4D97-AF65-F5344CB8AC3E}">
        <p14:creationId xmlns:p14="http://schemas.microsoft.com/office/powerpoint/2010/main" val="4018246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Walls with a fire-resistance rating compartmentalize a building to deter </a:t>
            </a:r>
            <a:r>
              <a:rPr lang="en-US" baseline="0" dirty="0"/>
              <a:t>the spread of smoke and flames.  </a:t>
            </a:r>
            <a:br>
              <a:rPr lang="en-US" baseline="0" dirty="0"/>
            </a:br>
            <a:endParaRPr lang="en-US" baseline="0" dirty="0"/>
          </a:p>
          <a:p>
            <a:pPr lvl="0"/>
            <a:r>
              <a:rPr lang="en-US" baseline="0" dirty="0"/>
              <a:t>Fire door assemblies</a:t>
            </a:r>
            <a:r>
              <a:rPr lang="en-US" dirty="0"/>
              <a:t> protect openings in these walls; fire door assemblies are also called opening </a:t>
            </a:r>
            <a:r>
              <a:rPr lang="en-US" dirty="0" err="1"/>
              <a:t>protectives</a:t>
            </a:r>
            <a:r>
              <a:rPr lang="en-US" dirty="0"/>
              <a:t>.</a:t>
            </a:r>
          </a:p>
          <a:p>
            <a:endParaRPr lang="en-US" b="1"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a:t>
            </a:fld>
            <a:endParaRPr lang="en-US" altLang="en-US"/>
          </a:p>
        </p:txBody>
      </p:sp>
    </p:spTree>
    <p:extLst>
      <p:ext uri="{BB962C8B-B14F-4D97-AF65-F5344CB8AC3E}">
        <p14:creationId xmlns:p14="http://schemas.microsoft.com/office/powerpoint/2010/main" val="3802283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Pairs of doors with one leaf</a:t>
            </a:r>
            <a:r>
              <a:rPr lang="en-US" dirty="0"/>
              <a:t> swinging in each direction are designed to facilitate egress from either direction in a corridor; t</a:t>
            </a:r>
            <a:r>
              <a:rPr lang="en-US" baseline="0" dirty="0"/>
              <a:t>hese are called double-egress</a:t>
            </a:r>
            <a:r>
              <a:rPr lang="en-US" dirty="0"/>
              <a:t> pairs.  </a:t>
            </a:r>
          </a:p>
          <a:p>
            <a:endParaRPr lang="en-US" dirty="0"/>
          </a:p>
          <a:p>
            <a:r>
              <a:rPr lang="en-US" dirty="0"/>
              <a:t>Typically, the door on the right as you face the opening will swing in the direction of egress for optimal traffic flow.</a:t>
            </a:r>
          </a:p>
          <a:p>
            <a:endParaRPr lang="en-US" baseline="0" dirty="0"/>
          </a:p>
          <a:p>
            <a:r>
              <a:rPr lang="en-US" baseline="0" dirty="0"/>
              <a:t>Fire-rated</a:t>
            </a:r>
            <a:r>
              <a:rPr lang="en-US" dirty="0"/>
              <a:t> double-egress pairs must be equipped with fire exit hardware unless a manufacturer has tested their products with an alternate latching method.</a:t>
            </a:r>
            <a:endParaRPr lang="en-US" baseline="0"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35</a:t>
            </a:fld>
            <a:endParaRPr lang="en-US" altLang="en-US"/>
          </a:p>
        </p:txBody>
      </p:sp>
    </p:spTree>
    <p:extLst>
      <p:ext uri="{BB962C8B-B14F-4D97-AF65-F5344CB8AC3E}">
        <p14:creationId xmlns:p14="http://schemas.microsoft.com/office/powerpoint/2010/main" val="565060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doors are available in various core types, gauges, and elevations depending on the required fire rating.  </a:t>
            </a:r>
          </a:p>
          <a:p>
            <a:r>
              <a:rPr lang="en-US" dirty="0"/>
              <a:t>The required distance between cutouts for vision lights and hardware can vary from one manufacturer to the next; watch out for light/lock conflicts.</a:t>
            </a:r>
          </a:p>
          <a:p>
            <a:r>
              <a:rPr lang="en-US" dirty="0"/>
              <a:t>If a door has a vision light, current accessibility standards require the bottom of at least one light to be a maximum of 43 inches above the floor, with the exception of lights above 66 inches; these lights are intended only for light transmission.</a:t>
            </a:r>
          </a:p>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36</a:t>
            </a:fld>
            <a:endParaRPr lang="en-US"/>
          </a:p>
        </p:txBody>
      </p:sp>
    </p:spTree>
    <p:extLst>
      <p:ext uri="{BB962C8B-B14F-4D97-AF65-F5344CB8AC3E}">
        <p14:creationId xmlns:p14="http://schemas.microsoft.com/office/powerpoint/2010/main" val="8540198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Automatic louvers are designed to close automatically if there is a fire, but many of these products are heat-activated.</a:t>
            </a:r>
          </a:p>
          <a:p>
            <a:endParaRPr lang="en-US" dirty="0"/>
          </a:p>
          <a:p>
            <a:r>
              <a:rPr lang="en-US" dirty="0"/>
              <a:t>Because smoke could pass through the louver before the activation temperature is reached, the IBC prohibits the use of louvers in smoke barriers, smoke partitions, or corridor smoke and draft control assemblies.</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37</a:t>
            </a:fld>
            <a:endParaRPr lang="en-US" altLang="en-US"/>
          </a:p>
        </p:txBody>
      </p:sp>
    </p:spTree>
    <p:extLst>
      <p:ext uri="{BB962C8B-B14F-4D97-AF65-F5344CB8AC3E}">
        <p14:creationId xmlns:p14="http://schemas.microsoft.com/office/powerpoint/2010/main" val="3406193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Fire-rated </a:t>
            </a:r>
            <a:r>
              <a:rPr lang="en-US" dirty="0" err="1"/>
              <a:t>dutch</a:t>
            </a:r>
            <a:r>
              <a:rPr lang="en-US" dirty="0"/>
              <a:t> doors typically have a door closer and electronic hold-open device on the top leaf.  </a:t>
            </a:r>
          </a:p>
          <a:p>
            <a:r>
              <a:rPr lang="en-US" dirty="0"/>
              <a:t>An astragal between the top and bottom leaves ensures that when the top leaf closes, the bottom leaf closes too.</a:t>
            </a:r>
          </a:p>
          <a:p>
            <a:r>
              <a:rPr lang="en-US" dirty="0"/>
              <a:t>Each leaf must be equipped with an active latchbolt for positive latching.  If each leaf latches into the jamb, this can create an egress problem as both latches have to be retracted simultaneously for egress.  Some manufacturers’ listings allow the top leaf to latch into the bottom leaf, with the bottom leaf latching into the jamb.</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38</a:t>
            </a:fld>
            <a:endParaRPr lang="en-US" altLang="en-US"/>
          </a:p>
        </p:txBody>
      </p:sp>
    </p:spTree>
    <p:extLst>
      <p:ext uri="{BB962C8B-B14F-4D97-AF65-F5344CB8AC3E}">
        <p14:creationId xmlns:p14="http://schemas.microsoft.com/office/powerpoint/2010/main" val="3964601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NFPA 80 requires fire doors to be self-closing, automatic-closing, or power-operated, with two exceptions:  </a:t>
            </a:r>
          </a:p>
          <a:p>
            <a:pPr lvl="1"/>
            <a:r>
              <a:rPr lang="en-US" sz="2100" dirty="0"/>
              <a:t>The IBC exempts communicating doors between hotel rooms from the self-closing requirement.</a:t>
            </a:r>
          </a:p>
          <a:p>
            <a:pPr lvl="1"/>
            <a:r>
              <a:rPr lang="en-US" sz="2100" dirty="0"/>
              <a:t>NFPA 80 allows the closer to be omitted on the inactive leaf of a pair leading to a room not normally occupied by humans, if acceptable to the AHJ.</a:t>
            </a:r>
          </a:p>
          <a:p>
            <a:endParaRPr lang="en-US" b="1" dirty="0">
              <a:solidFill>
                <a:srgbClr val="FF0000"/>
              </a:solidFill>
            </a:endParaRPr>
          </a:p>
          <a:p>
            <a:r>
              <a:rPr lang="en-US" b="1" dirty="0">
                <a:solidFill>
                  <a:srgbClr val="FF0000"/>
                </a:solidFill>
              </a:rPr>
              <a:t>Self-closing doors </a:t>
            </a:r>
            <a:r>
              <a:rPr lang="en-US" dirty="0"/>
              <a:t>have a door closer or other closing device which closes the door each time it is opened.</a:t>
            </a:r>
          </a:p>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39</a:t>
            </a:fld>
            <a:endParaRPr lang="en-US"/>
          </a:p>
        </p:txBody>
      </p:sp>
    </p:spTree>
    <p:extLst>
      <p:ext uri="{BB962C8B-B14F-4D97-AF65-F5344CB8AC3E}">
        <p14:creationId xmlns:p14="http://schemas.microsoft.com/office/powerpoint/2010/main" val="14828798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0000"/>
                </a:solidFill>
              </a:rPr>
              <a:t>Automatic-closing doors </a:t>
            </a:r>
            <a:r>
              <a:rPr lang="en-US" dirty="0"/>
              <a:t>are equipped with an electronic hold-open mechanism which releases and allows the door to close during a fire.  The IBC requires these devices to be smoke-activated for most fire door locations; fusible link arms are activated by heat and can not be used where smoke-actuated release is required.</a:t>
            </a:r>
          </a:p>
          <a:p>
            <a:endParaRPr lang="en-US" b="1" dirty="0">
              <a:solidFill>
                <a:srgbClr val="FF0000"/>
              </a:solidFill>
            </a:endParaRPr>
          </a:p>
          <a:p>
            <a:r>
              <a:rPr lang="en-US" b="1" dirty="0">
                <a:solidFill>
                  <a:srgbClr val="FF0000"/>
                </a:solidFill>
              </a:rPr>
              <a:t>Power-operated doors </a:t>
            </a:r>
            <a:r>
              <a:rPr lang="en-US" dirty="0"/>
              <a:t>have automatic operators used to open the door.  The operator must be automatically disconnected during a fire.</a:t>
            </a:r>
          </a:p>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40</a:t>
            </a:fld>
            <a:endParaRPr lang="en-US"/>
          </a:p>
        </p:txBody>
      </p:sp>
    </p:spTree>
    <p:extLst>
      <p:ext uri="{BB962C8B-B14F-4D97-AF65-F5344CB8AC3E}">
        <p14:creationId xmlns:p14="http://schemas.microsoft.com/office/powerpoint/2010/main" val="3482578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doors must have an active latchbolt which automatically latches the door when it closes, with a few exceptions.</a:t>
            </a:r>
          </a:p>
          <a:p>
            <a:endParaRPr lang="en-US" dirty="0"/>
          </a:p>
          <a:p>
            <a:r>
              <a:rPr lang="en-US" dirty="0"/>
              <a:t>This ensures that the door remains in the closed position during a fire and firefighting operations.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The minimum latch throw is no longer specified in NFPA 80 – it is dependent upon the door manufacturer’s listings. </a:t>
            </a:r>
          </a:p>
          <a:p>
            <a:endParaRPr lang="en-US" dirty="0"/>
          </a:p>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41</a:t>
            </a:fld>
            <a:endParaRPr lang="en-US"/>
          </a:p>
        </p:txBody>
      </p:sp>
    </p:spTree>
    <p:extLst>
      <p:ext uri="{BB962C8B-B14F-4D97-AF65-F5344CB8AC3E}">
        <p14:creationId xmlns:p14="http://schemas.microsoft.com/office/powerpoint/2010/main" val="3198814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electric strike is an access control product that replaces the original strike plate and controls the latchbolt of the lock or panic hardware to allow or restrict access.</a:t>
            </a:r>
          </a:p>
          <a:p>
            <a:r>
              <a:rPr lang="en-US" dirty="0"/>
              <a:t>Electric strikes used on fire door assemblies must be “fail-secure,” which means that the latchbolt will be secure behind the strike keeper when power is cut.  A “fail-safe” electric strike could allow the door to become unlatched during a fire.</a:t>
            </a:r>
          </a:p>
          <a:p>
            <a:r>
              <a:rPr lang="en-US" dirty="0"/>
              <a:t>The strike keeper should automatically be put into the secure position upon activation of the fire alarm system.</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42</a:t>
            </a:fld>
            <a:endParaRPr lang="en-US" altLang="en-US"/>
          </a:p>
        </p:txBody>
      </p:sp>
    </p:spTree>
    <p:extLst>
      <p:ext uri="{BB962C8B-B14F-4D97-AF65-F5344CB8AC3E}">
        <p14:creationId xmlns:p14="http://schemas.microsoft.com/office/powerpoint/2010/main" val="12245447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exit hardware is a type of panic hardware that is used on fire door assemblies where required by egress codes.</a:t>
            </a:r>
          </a:p>
          <a:p>
            <a:r>
              <a:rPr lang="en-US" dirty="0"/>
              <a:t>Mechanical dogging – the ability to hold the latch retracted using a key or tool, is not an available option on fire exit hardware.</a:t>
            </a:r>
          </a:p>
          <a:p>
            <a:r>
              <a:rPr lang="en-US" dirty="0"/>
              <a:t>The latch may be held retracted electrically if during a fire emergency the door becomes positively latched by a device that is activated by the fire detection system.  Electric latch retraction is commonly used for this application.</a:t>
            </a:r>
          </a:p>
          <a:p>
            <a:endParaRPr lang="en-US" dirty="0">
              <a:solidFill>
                <a:srgbClr val="FF0000"/>
              </a:solidFill>
            </a:endParaRPr>
          </a:p>
        </p:txBody>
      </p:sp>
      <p:sp>
        <p:nvSpPr>
          <p:cNvPr id="4" name="Slide Number Placeholder 3"/>
          <p:cNvSpPr>
            <a:spLocks noGrp="1"/>
          </p:cNvSpPr>
          <p:nvPr>
            <p:ph type="sldNum" sz="quarter" idx="10"/>
          </p:nvPr>
        </p:nvSpPr>
        <p:spPr/>
        <p:txBody>
          <a:bodyPr/>
          <a:lstStyle/>
          <a:p>
            <a:fld id="{E03719A3-3FDE-40E7-B0F8-86A678874C27}" type="slidenum">
              <a:rPr lang="en-US" smtClean="0"/>
              <a:t>43</a:t>
            </a:fld>
            <a:endParaRPr lang="en-US"/>
          </a:p>
        </p:txBody>
      </p:sp>
    </p:spTree>
    <p:extLst>
      <p:ext uri="{BB962C8B-B14F-4D97-AF65-F5344CB8AC3E}">
        <p14:creationId xmlns:p14="http://schemas.microsoft.com/office/powerpoint/2010/main" val="11702742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exit hardware is also available without the bottom latch – commonly called less bottom rod (LBR) or less bottom latch (LBL).</a:t>
            </a:r>
          </a:p>
          <a:p>
            <a:endParaRPr lang="en-US" dirty="0"/>
          </a:p>
          <a:p>
            <a:r>
              <a:rPr lang="en-US" dirty="0"/>
              <a:t>An auxiliary fire pin is typically required when the bottom latch is omitted.  This pin is mounted on the door edge and stays retracted until it is released by the heat of a fire to project into the edge of the other door.   </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44</a:t>
            </a:fld>
            <a:endParaRPr lang="en-US" altLang="en-US"/>
          </a:p>
        </p:txBody>
      </p:sp>
    </p:spTree>
    <p:extLst>
      <p:ext uri="{BB962C8B-B14F-4D97-AF65-F5344CB8AC3E}">
        <p14:creationId xmlns:p14="http://schemas.microsoft.com/office/powerpoint/2010/main" val="4234060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where fire door assemblies are required, refer to the applicable building code.  </a:t>
            </a:r>
            <a:br>
              <a:rPr lang="en-US" dirty="0"/>
            </a:br>
            <a:endParaRPr lang="en-US" dirty="0"/>
          </a:p>
          <a:p>
            <a:r>
              <a:rPr lang="en-US" dirty="0"/>
              <a:t>The majority of US states use the International Building Code (IBC), but there may be state modifications that revise these requirements.</a:t>
            </a:r>
            <a:br>
              <a:rPr lang="en-US" dirty="0"/>
            </a:br>
            <a:endParaRPr lang="en-US" dirty="0"/>
          </a:p>
          <a:p>
            <a:r>
              <a:rPr lang="en-US" dirty="0"/>
              <a:t>It’s important to know which edition of a code has been adopted in a project’s jurisdiction, as the requirements may vary from one edition to the next.</a:t>
            </a:r>
          </a:p>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4</a:t>
            </a:fld>
            <a:endParaRPr lang="en-US"/>
          </a:p>
        </p:txBody>
      </p:sp>
    </p:spTree>
    <p:extLst>
      <p:ext uri="{BB962C8B-B14F-4D97-AF65-F5344CB8AC3E}">
        <p14:creationId xmlns:p14="http://schemas.microsoft.com/office/powerpoint/2010/main" val="14556519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Pairs of doors may be equipped with fire exit hardware or automatic flush bolts to satisfy the requirement for an active latchbolt.</a:t>
            </a:r>
          </a:p>
          <a:p>
            <a:pPr lvl="1"/>
            <a:r>
              <a:rPr lang="en-US" dirty="0"/>
              <a:t>NFPA 80 includes an exception that allows manual flush bolts to be used for rooms not normally occupied by humans, like a storage room or mechanical room - if it’s acceptable to the AHJ.</a:t>
            </a:r>
          </a:p>
          <a:p>
            <a:r>
              <a:rPr lang="en-US" dirty="0"/>
              <a:t>An auxiliary fire pin may be used in lieu of a bottom bolt with some automatic flush bolts.</a:t>
            </a:r>
          </a:p>
          <a:p>
            <a:r>
              <a:rPr lang="en-US" dirty="0"/>
              <a:t>A door with automatic flush bolts can not be equipped with hardware that would indicate an operable door, for example, a dummy lever or push bar.</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45</a:t>
            </a:fld>
            <a:endParaRPr lang="en-US" altLang="en-US"/>
          </a:p>
        </p:txBody>
      </p:sp>
    </p:spTree>
    <p:extLst>
      <p:ext uri="{BB962C8B-B14F-4D97-AF65-F5344CB8AC3E}">
        <p14:creationId xmlns:p14="http://schemas.microsoft.com/office/powerpoint/2010/main" val="8135416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Automatic flush bolts are projected by the active door leaf when it closes and actuates the trigger mechanism on the bolt.</a:t>
            </a:r>
          </a:p>
          <a:p>
            <a:endParaRPr lang="en-US" dirty="0"/>
          </a:p>
          <a:p>
            <a:r>
              <a:rPr lang="en-US" dirty="0"/>
              <a:t>A coordinator is required for doors with automatic flush bolts to ensure that the doors close in the correct sequence.  The inactive leaf must be closed before the active leaf closes.</a:t>
            </a:r>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A bar-type coordinator (below) mounts on the underside of the frame head.  Gravity coordinators (right), which are less commonly used, mount on the face of the frame head.   </a:t>
            </a:r>
          </a:p>
          <a:p>
            <a:endParaRPr lang="en-US"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46</a:t>
            </a:fld>
            <a:endParaRPr lang="en-US" altLang="en-US"/>
          </a:p>
        </p:txBody>
      </p:sp>
    </p:spTree>
    <p:extLst>
      <p:ext uri="{BB962C8B-B14F-4D97-AF65-F5344CB8AC3E}">
        <p14:creationId xmlns:p14="http://schemas.microsoft.com/office/powerpoint/2010/main" val="26883932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overlapping astragal is not mandatory for every fire door, but may be a requirement of the door manufacturer’s listings.  </a:t>
            </a:r>
          </a:p>
          <a:p>
            <a:r>
              <a:rPr lang="en-US" dirty="0"/>
              <a:t>If an astragal is required, NFPA 80 specifies a projection of approximately ¾ inch.</a:t>
            </a:r>
          </a:p>
          <a:p>
            <a:r>
              <a:rPr lang="en-US" dirty="0"/>
              <a:t>The astragal is not allowed to restrict egress by preventing one leaf of the pair from being opened.  </a:t>
            </a:r>
          </a:p>
          <a:p>
            <a:r>
              <a:rPr lang="en-US" dirty="0"/>
              <a:t>A coordinator is sometimes required when an overlapping astragal is used.</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47</a:t>
            </a:fld>
            <a:endParaRPr lang="en-US" altLang="en-US"/>
          </a:p>
        </p:txBody>
      </p:sp>
    </p:spTree>
    <p:extLst>
      <p:ext uri="{BB962C8B-B14F-4D97-AF65-F5344CB8AC3E}">
        <p14:creationId xmlns:p14="http://schemas.microsoft.com/office/powerpoint/2010/main" val="248551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r>
              <a:rPr lang="en-US" dirty="0"/>
              <a:t>Hinges for fire doors must have a steel base material and be of the ball bearing type, or must be listed for use on a fire door.</a:t>
            </a:r>
          </a:p>
          <a:p>
            <a:pPr marL="342900" indent="-342900"/>
            <a:endParaRPr lang="en-US" dirty="0"/>
          </a:p>
          <a:p>
            <a:pPr marL="342900" indent="-342900"/>
            <a:r>
              <a:rPr lang="en-US" dirty="0"/>
              <a:t>2 hinges are required for the first 60 inches of door height, with 1 additional hinge for each additional 30 inches of door height, or portion thereof.</a:t>
            </a:r>
          </a:p>
          <a:p>
            <a:pPr marL="342900" indent="-342900"/>
            <a:endParaRPr lang="en-US" dirty="0"/>
          </a:p>
          <a:p>
            <a:pPr marL="342900" indent="-342900"/>
            <a:r>
              <a:rPr lang="en-US" dirty="0"/>
              <a:t>Spring hinges are limited by NFPA 80 to doors that are a maximum of 3 feet wide and 7 feet high, or as tested.</a:t>
            </a:r>
          </a:p>
          <a:p>
            <a:pPr marL="342900" indent="-342900"/>
            <a:endParaRPr lang="en-US" dirty="0"/>
          </a:p>
          <a:p>
            <a:pPr marL="342900" indent="-342900"/>
            <a:r>
              <a:rPr lang="en-US" dirty="0"/>
              <a:t>NFPA 80-2013 requires the length of continuous hinges to be within 1 inch of the door height.</a:t>
            </a:r>
          </a:p>
          <a:p>
            <a:pPr marL="342900" indent="-342900"/>
            <a:endParaRPr lang="en-US" sz="1400" dirty="0"/>
          </a:p>
          <a:p>
            <a:endParaRPr lang="en-US"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48</a:t>
            </a:fld>
            <a:endParaRPr lang="en-US" altLang="en-US"/>
          </a:p>
        </p:txBody>
      </p:sp>
    </p:spTree>
    <p:extLst>
      <p:ext uri="{BB962C8B-B14F-4D97-AF65-F5344CB8AC3E}">
        <p14:creationId xmlns:p14="http://schemas.microsoft.com/office/powerpoint/2010/main" val="9277347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The 2013 edition of NFPA 80 includes new requirements for pivots on fire doors.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top and bottom pivots are used:</a:t>
            </a:r>
          </a:p>
          <a:p>
            <a:pPr marL="685800" lvl="1" indent="-342900"/>
            <a:r>
              <a:rPr lang="en-US" dirty="0"/>
              <a:t>1 intermediate pivot is required for doors up to 90 inches in height.</a:t>
            </a:r>
          </a:p>
          <a:p>
            <a:pPr marL="685800" lvl="1" indent="-342900"/>
            <a:r>
              <a:rPr lang="en-US" dirty="0"/>
              <a:t>For doors over 90 inches in height, 1 additional intermediate pivot is required for each 30 inches of door height or fraction thereof.</a:t>
            </a:r>
          </a:p>
          <a:p>
            <a:pPr marL="342900" indent="-342900"/>
            <a:r>
              <a:rPr lang="en-US" sz="2000" dirty="0"/>
              <a:t>If only intermediate pivots are used (no top and bottom pivot set):</a:t>
            </a:r>
          </a:p>
          <a:p>
            <a:pPr marL="688975" lvl="2" indent="-342900"/>
            <a:r>
              <a:rPr lang="en-US" sz="2000" dirty="0"/>
              <a:t>2 intermediate pivots are required for door leaves up to 60 inches in height</a:t>
            </a:r>
          </a:p>
          <a:p>
            <a:pPr marL="688975" lvl="2" indent="-342900"/>
            <a:r>
              <a:rPr lang="en-US" sz="2000" dirty="0"/>
              <a:t>1 additional intermediate pivot is required for each 30 inches of door height or fraction thereof.</a:t>
            </a:r>
          </a:p>
          <a:p>
            <a:pPr marL="685800" lvl="1" indent="-342900"/>
            <a:endParaRPr lang="en-US"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49</a:t>
            </a:fld>
            <a:endParaRPr lang="en-US" altLang="en-US"/>
          </a:p>
        </p:txBody>
      </p:sp>
    </p:spTree>
    <p:extLst>
      <p:ext uri="{BB962C8B-B14F-4D97-AF65-F5344CB8AC3E}">
        <p14:creationId xmlns:p14="http://schemas.microsoft.com/office/powerpoint/2010/main" val="22486891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Hardware on fire doors must be installed with fasteners supplied by the hardware manufacturer unless alternative fasteners are allowed by the manufacturer’s listing procedures.</a:t>
            </a:r>
          </a:p>
          <a:p>
            <a:pPr lvl="0"/>
            <a:endParaRPr lang="en-US" dirty="0"/>
          </a:p>
          <a:p>
            <a:pPr lvl="0"/>
            <a:r>
              <a:rPr lang="en-US" dirty="0"/>
              <a:t>Some products are required to be thru-bolted.</a:t>
            </a:r>
          </a:p>
          <a:p>
            <a:pPr lvl="0"/>
            <a:endParaRPr lang="en-US" dirty="0"/>
          </a:p>
          <a:p>
            <a:pPr lvl="0"/>
            <a:r>
              <a:rPr lang="en-US" dirty="0"/>
              <a:t>Special blocking is available for some fire doors if thru-bolts are not desired.</a:t>
            </a:r>
          </a:p>
          <a:p>
            <a:pPr lvl="0"/>
            <a:endParaRPr lang="en-US" dirty="0"/>
          </a:p>
          <a:p>
            <a:pPr lvl="0"/>
            <a:r>
              <a:rPr lang="en-US" dirty="0"/>
              <a:t>NFPA 80 includes specific requirements for attaching some types of hardware, including hinges and locks.</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50</a:t>
            </a:fld>
            <a:endParaRPr lang="en-US" altLang="en-US"/>
          </a:p>
        </p:txBody>
      </p:sp>
    </p:spTree>
    <p:extLst>
      <p:ext uri="{BB962C8B-B14F-4D97-AF65-F5344CB8AC3E}">
        <p14:creationId xmlns:p14="http://schemas.microsoft.com/office/powerpoint/2010/main" val="18619115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a:t>Clearance around a fire door is limited by NFPA 80.</a:t>
            </a:r>
          </a:p>
          <a:p>
            <a:pPr marL="0" indent="0">
              <a:buFont typeface="Arial" pitchFamily="34" charset="0"/>
              <a:buNone/>
            </a:pPr>
            <a:endParaRPr lang="en-US" dirty="0"/>
          </a:p>
          <a:p>
            <a:pPr marL="0" indent="0">
              <a:buFont typeface="Arial" pitchFamily="34" charset="0"/>
              <a:buNone/>
            </a:pPr>
            <a:r>
              <a:rPr lang="en-US" dirty="0"/>
              <a:t>At the bottom of the door, 3/4 inch maximum is allowed, or 3/8 inch if the bottom of the door is more than 38 inches above the floor (for example, a counter shutter or chute door).</a:t>
            </a:r>
          </a:p>
          <a:p>
            <a:pPr marL="0" indent="0">
              <a:buFont typeface="Arial" pitchFamily="34" charset="0"/>
              <a:buNone/>
            </a:pPr>
            <a:endParaRPr lang="en-US" dirty="0"/>
          </a:p>
          <a:p>
            <a:pPr marL="0" indent="0">
              <a:buFont typeface="Arial" pitchFamily="34" charset="0"/>
              <a:buNone/>
            </a:pPr>
            <a:r>
              <a:rPr lang="en-US" dirty="0"/>
              <a:t>At the head, jambs, and meeting stiles, the clearance for hollow metal doors is limited to 1/8 inch +/- 1/16 inch.</a:t>
            </a:r>
          </a:p>
          <a:p>
            <a:pPr marL="0" indent="0">
              <a:buFont typeface="Arial" pitchFamily="34" charset="0"/>
              <a:buNone/>
            </a:pPr>
            <a:endParaRPr lang="en-US" dirty="0"/>
          </a:p>
          <a:p>
            <a:pPr marL="0" indent="0">
              <a:buFont typeface="Arial" pitchFamily="34" charset="0"/>
              <a:buNone/>
            </a:pPr>
            <a:r>
              <a:rPr lang="en-US" dirty="0"/>
              <a:t>The clearance at the head, jambs, and meeting stiles of wood doors is limited to 1/8 inch.</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51</a:t>
            </a:fld>
            <a:endParaRPr lang="en-US" altLang="en-US"/>
          </a:p>
        </p:txBody>
      </p:sp>
    </p:spTree>
    <p:extLst>
      <p:ext uri="{BB962C8B-B14F-4D97-AF65-F5344CB8AC3E}">
        <p14:creationId xmlns:p14="http://schemas.microsoft.com/office/powerpoint/2010/main" val="26235719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dirty="0">
                <a:solidFill>
                  <a:srgbClr val="FF0000"/>
                </a:solidFill>
              </a:rPr>
              <a:t>This meeting stile clearance is in excess of what is allowed by NFPA 80.</a:t>
            </a:r>
            <a:endParaRPr lang="en-US" b="0" dirty="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52</a:t>
            </a:fld>
            <a:endParaRPr lang="en-US" altLang="en-US"/>
          </a:p>
        </p:txBody>
      </p:sp>
    </p:spTree>
    <p:extLst>
      <p:ext uri="{BB962C8B-B14F-4D97-AF65-F5344CB8AC3E}">
        <p14:creationId xmlns:p14="http://schemas.microsoft.com/office/powerpoint/2010/main" val="1369924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Standard gasketing products, even if listed for use on a fire door assembly, can not bring a door with non-compliant clearances into compliance.</a:t>
            </a:r>
          </a:p>
          <a:p>
            <a:pPr lvl="0"/>
            <a:endParaRPr lang="en-US" dirty="0"/>
          </a:p>
          <a:p>
            <a:pPr lvl="0"/>
            <a:r>
              <a:rPr lang="en-US" dirty="0"/>
              <a:t>Products have been developed and tested which can be used to address oversized clearances subject to the stated limitations of their listings.</a:t>
            </a:r>
            <a:endParaRPr lang="en-US" baseline="0"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53</a:t>
            </a:fld>
            <a:endParaRPr lang="en-US" altLang="en-US"/>
          </a:p>
        </p:txBody>
      </p:sp>
    </p:spTree>
    <p:extLst>
      <p:ext uri="{BB962C8B-B14F-4D97-AF65-F5344CB8AC3E}">
        <p14:creationId xmlns:p14="http://schemas.microsoft.com/office/powerpoint/2010/main" val="6748706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 typeface="Arial" pitchFamily="34" charset="0"/>
              <a:buNone/>
            </a:pPr>
            <a:r>
              <a:rPr lang="en-US" dirty="0"/>
              <a:t>Some fire doors and smoke doors are considered “smoke and draft control doors”, and must be tested for air infiltration in accordance with UL 1784.</a:t>
            </a:r>
          </a:p>
          <a:p>
            <a:pPr marL="285750" indent="-285750"/>
            <a:r>
              <a:rPr lang="en-US" dirty="0"/>
              <a:t>The maximum air leakage rate of the door assembly is limited by the IBC to 3.0 ft</a:t>
            </a:r>
            <a:r>
              <a:rPr lang="en-US" baseline="60000" dirty="0"/>
              <a:t>3</a:t>
            </a:r>
            <a:r>
              <a:rPr lang="en-US" dirty="0"/>
              <a:t>/min/ft</a:t>
            </a:r>
            <a:r>
              <a:rPr lang="en-US" baseline="60000" dirty="0"/>
              <a:t>2</a:t>
            </a:r>
            <a:r>
              <a:rPr lang="en-US" dirty="0"/>
              <a:t> of door opening measured at several temperatures.</a:t>
            </a:r>
          </a:p>
          <a:p>
            <a:pPr marL="285750" indent="-285750"/>
            <a:r>
              <a:rPr lang="en-US" sz="1200" dirty="0"/>
              <a:t>Gasketing is typically required in order to limit air infiltration to this level.</a:t>
            </a:r>
          </a:p>
          <a:p>
            <a:pPr marL="285750" indent="-285750"/>
            <a:r>
              <a:rPr lang="en-US" sz="1200" dirty="0"/>
              <a:t>All gasketing and threshold products used on fire door assemblies must be listed for use on a fire door.</a:t>
            </a:r>
          </a:p>
          <a:p>
            <a:pPr marL="285750" indent="-285750"/>
            <a:r>
              <a:rPr lang="en-US" sz="1200" dirty="0"/>
              <a:t>Bottom seals and thresholds are not required for fire doors in most locations, although pressurized stairs may benefit from this seal.</a:t>
            </a:r>
          </a:p>
          <a:p>
            <a:pPr marL="285750" indent="-285750"/>
            <a:endParaRPr lang="en-US" sz="1400" dirty="0"/>
          </a:p>
          <a:p>
            <a:pPr marL="285750" indent="-285750"/>
            <a:endParaRPr lang="en-US" dirty="0"/>
          </a:p>
          <a:p>
            <a:pPr marL="285750" indent="-285750" eaLnBrk="1" hangingPunct="1">
              <a:buFont typeface="Arial" pitchFamily="34" charset="0"/>
              <a:buChar char="•"/>
            </a:pPr>
            <a:endParaRPr lang="en-US"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54</a:t>
            </a:fld>
            <a:endParaRPr lang="en-US" altLang="en-US"/>
          </a:p>
        </p:txBody>
      </p:sp>
    </p:spTree>
    <p:extLst>
      <p:ext uri="{BB962C8B-B14F-4D97-AF65-F5344CB8AC3E}">
        <p14:creationId xmlns:p14="http://schemas.microsoft.com/office/powerpoint/2010/main" val="302723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stairwell doors are required to be fire door assemblies.</a:t>
            </a:r>
          </a:p>
          <a:p>
            <a:r>
              <a:rPr lang="en-US" dirty="0"/>
              <a:t>A rated stairwell door will protect the stair enclosure to provide a safe means of egress out of the building.</a:t>
            </a:r>
          </a:p>
          <a:p>
            <a:r>
              <a:rPr lang="en-US" dirty="0"/>
              <a:t>Fire door assemblies with a temperature rise rating are required for some stairwells; the IBC requires stair doors in non-</a:t>
            </a:r>
            <a:r>
              <a:rPr lang="en-US" dirty="0" err="1"/>
              <a:t>sprinklered</a:t>
            </a:r>
            <a:r>
              <a:rPr lang="en-US" dirty="0"/>
              <a:t> buildings to be temperature-rise doors rated for 450 degrees above ambient during a 30-minute period.</a:t>
            </a:r>
          </a:p>
          <a:p>
            <a:r>
              <a:rPr lang="en-US" dirty="0"/>
              <a:t>Temperature rise doors reduce the heat transfer through the door so building occupants can safely pass by the door as they evacuate during a fire.</a:t>
            </a:r>
          </a:p>
          <a:p>
            <a:endParaRPr lang="en-US" b="1"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a:t>
            </a:fld>
            <a:endParaRPr lang="en-US" altLang="en-US"/>
          </a:p>
        </p:txBody>
      </p:sp>
    </p:spTree>
    <p:extLst>
      <p:ext uri="{BB962C8B-B14F-4D97-AF65-F5344CB8AC3E}">
        <p14:creationId xmlns:p14="http://schemas.microsoft.com/office/powerpoint/2010/main" val="34008162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Terminated stops on frames are also called sanitary stops or hospital stops.  Their purpose is to reduce the number of corners for debris to accumulate around the frame stop at floor level, particularly in health care facilities.</a:t>
            </a:r>
          </a:p>
          <a:p>
            <a:r>
              <a:rPr lang="en-US" dirty="0"/>
              <a:t>Although terminated stops are not currently addressed in NFPA 80, most manufacturers’ listings allow stops to terminate at a maximum of 6” above the floor.  </a:t>
            </a:r>
          </a:p>
          <a:p>
            <a:r>
              <a:rPr lang="en-US" dirty="0"/>
              <a:t>Smoke infiltration is not an issue in this area of the door because of the UL 1784 test protocol which does not measure air infiltration through the bottom 6 inches of the opening.</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55</a:t>
            </a:fld>
            <a:endParaRPr lang="en-US" altLang="en-US"/>
          </a:p>
        </p:txBody>
      </p:sp>
    </p:spTree>
    <p:extLst>
      <p:ext uri="{BB962C8B-B14F-4D97-AF65-F5344CB8AC3E}">
        <p14:creationId xmlns:p14="http://schemas.microsoft.com/office/powerpoint/2010/main" val="4989458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NFPA 80 limits the height of protection plates on fire doors.</a:t>
            </a:r>
          </a:p>
          <a:p>
            <a:pPr lvl="1"/>
            <a:endParaRPr lang="en-US" sz="1000" dirty="0"/>
          </a:p>
          <a:p>
            <a:pPr lvl="1"/>
            <a:r>
              <a:rPr lang="en-US" dirty="0"/>
              <a:t>Plates installed in the bottom 16 inches of the door may be field-installed and are not required to be labeled. </a:t>
            </a:r>
          </a:p>
          <a:p>
            <a:pPr marL="457200" lvl="1" indent="0">
              <a:buNone/>
            </a:pPr>
            <a:endParaRPr lang="en-US" dirty="0"/>
          </a:p>
          <a:p>
            <a:pPr lvl="1"/>
            <a:r>
              <a:rPr lang="en-US" dirty="0"/>
              <a:t>Plates installed under label service - installed at the factory or in an approved shop – can be of any size allowed by the manufacturer’s listings.</a:t>
            </a:r>
          </a:p>
          <a:p>
            <a:pPr lvl="1"/>
            <a:endParaRPr lang="en-US" dirty="0"/>
          </a:p>
          <a:p>
            <a:pPr lvl="1"/>
            <a:r>
              <a:rPr lang="en-US" dirty="0"/>
              <a:t>Labeled plates have a label indicating that they can be used on fire doors, and these may be installed in the field.</a:t>
            </a:r>
          </a:p>
          <a:p>
            <a:pPr lvl="1"/>
            <a:endParaRPr lang="en-US"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56</a:t>
            </a:fld>
            <a:endParaRPr lang="en-US" altLang="en-US"/>
          </a:p>
        </p:txBody>
      </p:sp>
    </p:spTree>
    <p:extLst>
      <p:ext uri="{BB962C8B-B14F-4D97-AF65-F5344CB8AC3E}">
        <p14:creationId xmlns:p14="http://schemas.microsoft.com/office/powerpoint/2010/main" val="11074632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Decorative trim applied to the face of a door is called a plant-on.  </a:t>
            </a:r>
          </a:p>
          <a:p>
            <a:endParaRPr lang="en-US" dirty="0"/>
          </a:p>
          <a:p>
            <a:r>
              <a:rPr lang="en-US" dirty="0"/>
              <a:t>The door manufacturer must be consulted to verify their listing requirements before plant-</a:t>
            </a:r>
            <a:r>
              <a:rPr lang="en-US" dirty="0" err="1"/>
              <a:t>ons</a:t>
            </a:r>
            <a:r>
              <a:rPr lang="en-US" dirty="0"/>
              <a:t> are installed.</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57</a:t>
            </a:fld>
            <a:endParaRPr lang="en-US" altLang="en-US"/>
          </a:p>
        </p:txBody>
      </p:sp>
    </p:spTree>
    <p:extLst>
      <p:ext uri="{BB962C8B-B14F-4D97-AF65-F5344CB8AC3E}">
        <p14:creationId xmlns:p14="http://schemas.microsoft.com/office/powerpoint/2010/main" val="998042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NFPA 80 includes some general limitations on the size and type of glazing allowed in fire door assemblies.  </a:t>
            </a:r>
          </a:p>
          <a:p>
            <a:endParaRPr lang="en-US" dirty="0"/>
          </a:p>
          <a:p>
            <a:r>
              <a:rPr lang="en-US" dirty="0"/>
              <a:t>Glazing is limited to the maximum area tested by the door or frame manufacturer, and the glazing manufacturer.</a:t>
            </a:r>
          </a:p>
          <a:p>
            <a:endParaRPr lang="en-US" dirty="0"/>
          </a:p>
          <a:p>
            <a:r>
              <a:rPr lang="en-US" dirty="0"/>
              <a:t>Each piece of glazing must have a label that indicates fire protection capabilities.</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58</a:t>
            </a:fld>
            <a:endParaRPr lang="en-US" altLang="en-US"/>
          </a:p>
        </p:txBody>
      </p:sp>
    </p:spTree>
    <p:extLst>
      <p:ext uri="{BB962C8B-B14F-4D97-AF65-F5344CB8AC3E}">
        <p14:creationId xmlns:p14="http://schemas.microsoft.com/office/powerpoint/2010/main" val="3178187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Glazing in doors, sidelights, and other hazardous areas is now required by the IBC to be impact-resistant.</a:t>
            </a:r>
          </a:p>
          <a:p>
            <a:endParaRPr lang="en-US" dirty="0"/>
          </a:p>
          <a:p>
            <a:r>
              <a:rPr lang="en-US" dirty="0"/>
              <a:t>Prior to the 2003 edition of the IBC, glazing in fire doors was exempt from the requirements for impact protection.  That exception has since been removed from the IBC.</a:t>
            </a:r>
          </a:p>
          <a:p>
            <a:endParaRPr lang="en-US" dirty="0"/>
          </a:p>
          <a:p>
            <a:pPr marL="339725" indent="-339725"/>
            <a:r>
              <a:rPr lang="en-US" sz="1200" dirty="0"/>
              <a:t>Traditional wired glass is not impact-resistant, and there are more than 2,000 accidents due to this glass in US schools each year.</a:t>
            </a:r>
          </a:p>
          <a:p>
            <a:pPr marL="339725" indent="-339725"/>
            <a:endParaRPr lang="en-US" sz="1200" dirty="0"/>
          </a:p>
          <a:p>
            <a:pPr marL="339725" indent="-339725"/>
            <a:r>
              <a:rPr lang="en-US" sz="1200" dirty="0"/>
              <a:t>Impact-resistant wired glass is now available, and each piece is marked to indicate compliance.</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59</a:t>
            </a:fld>
            <a:endParaRPr lang="en-US" altLang="en-US"/>
          </a:p>
        </p:txBody>
      </p:sp>
    </p:spTree>
    <p:extLst>
      <p:ext uri="{BB962C8B-B14F-4D97-AF65-F5344CB8AC3E}">
        <p14:creationId xmlns:p14="http://schemas.microsoft.com/office/powerpoint/2010/main" val="228288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NFPA 80 limits signage on a fire door to informational signs which do not exceed 5 percent of the area of the face of the door.</a:t>
            </a:r>
          </a:p>
          <a:p>
            <a:r>
              <a:rPr lang="en-US" dirty="0"/>
              <a:t>Signs must be attached with adhesive, and must not impair or interfere with the proper operation of the door.</a:t>
            </a:r>
          </a:p>
          <a:p>
            <a:r>
              <a:rPr lang="en-US" dirty="0"/>
              <a:t>Mechanical attachments (screws/nails) are not permitted.</a:t>
            </a:r>
          </a:p>
          <a:p>
            <a:r>
              <a:rPr lang="en-US" dirty="0"/>
              <a:t>Signs must not be installed on glass / glazing material in fire doors.</a:t>
            </a:r>
          </a:p>
          <a:p>
            <a:r>
              <a:rPr lang="en-US" dirty="0"/>
              <a:t>The sign pictured here is non-compliant because it is attached with screws.</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60</a:t>
            </a:fld>
            <a:endParaRPr lang="en-US" altLang="en-US"/>
          </a:p>
        </p:txBody>
      </p:sp>
    </p:spTree>
    <p:extLst>
      <p:ext uri="{BB962C8B-B14F-4D97-AF65-F5344CB8AC3E}">
        <p14:creationId xmlns:p14="http://schemas.microsoft.com/office/powerpoint/2010/main" val="167817037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Fire door assemblies can be altered in the field, but NFPA 80 restricts these alterations.  Job-site preparations for hardware may include holes up to 1 inch in diameter (cylinder holes may be of any size), and a maximum 3/4 inch undercutting if acceptable to the door manufacturer.</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dirty="0"/>
              <a:t>Field modifications for alterations that are not allowed as job-site preparations may be approved by the listing laboratory if a description of the modification is submitted in advance.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2000" dirty="0"/>
              <a:t>Other alterations may require the assembly to be relabeled by the listing lab in the field.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61</a:t>
            </a:fld>
            <a:endParaRPr lang="en-US" altLang="en-US"/>
          </a:p>
        </p:txBody>
      </p:sp>
    </p:spTree>
    <p:extLst>
      <p:ext uri="{BB962C8B-B14F-4D97-AF65-F5344CB8AC3E}">
        <p14:creationId xmlns:p14="http://schemas.microsoft.com/office/powerpoint/2010/main" val="4857239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material is removed from a fire door or frame, the holes must be filled with steel fasteners, or the same material as the door or frame, or a material approved for that use.</a:t>
            </a:r>
          </a:p>
          <a:p>
            <a:endParaRPr lang="en-US" dirty="0"/>
          </a:p>
          <a:p>
            <a:r>
              <a:rPr lang="en-US" dirty="0"/>
              <a:t>This NFPA 80 requirement is intended to apply to fastener holes.  </a:t>
            </a:r>
          </a:p>
          <a:p>
            <a:endParaRPr lang="en-US" dirty="0"/>
          </a:p>
          <a:p>
            <a:r>
              <a:rPr lang="en-US" dirty="0"/>
              <a:t>For larger holes left by hardware that has been removed, the door or frame manufacturer should be consulted to determine what will meet their listing procedures.</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62</a:t>
            </a:fld>
            <a:endParaRPr lang="en-US" altLang="en-US"/>
          </a:p>
        </p:txBody>
      </p:sp>
    </p:spTree>
    <p:extLst>
      <p:ext uri="{BB962C8B-B14F-4D97-AF65-F5344CB8AC3E}">
        <p14:creationId xmlns:p14="http://schemas.microsoft.com/office/powerpoint/2010/main" val="34046209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63</a:t>
            </a:fld>
            <a:endParaRPr lang="en-US"/>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r>
              <a:rPr lang="en-US" sz="1200" dirty="0"/>
              <a:t>Fire doors have been required by past codes to be kept in code-compliant condition, but many existing assemblies are deficient.</a:t>
            </a:r>
          </a:p>
          <a:p>
            <a:r>
              <a:rPr lang="en-US" sz="1200" dirty="0"/>
              <a:t>A requirement for the annual inspection of fire door assemblies was added to the 2007 edition of NFPA 80, to improve the condition of existing fire doors.</a:t>
            </a:r>
          </a:p>
          <a:p>
            <a:r>
              <a:rPr lang="en-US" sz="1200" dirty="0"/>
              <a:t>The 2010 edition defines a Qualified Person as: </a:t>
            </a:r>
            <a:r>
              <a:rPr lang="en-US" sz="1200" i="1" dirty="0"/>
              <a:t> “A person who, by possession of a recognized degree, certificate, professional standing, or skill, and who, by knowledge, training, and experience, has demonstrated the ability to deal with the subject matter, the work, or the project.”</a:t>
            </a:r>
            <a:endParaRPr lang="en-US" sz="1200" dirty="0"/>
          </a:p>
          <a:p>
            <a:r>
              <a:rPr lang="en-US" sz="1200" dirty="0"/>
              <a:t>The 2013 edition requires fire doors to be inspected by a Qualified Person </a:t>
            </a:r>
            <a:r>
              <a:rPr lang="en-US" sz="1200" u="sng" dirty="0"/>
              <a:t>after installation </a:t>
            </a:r>
            <a:r>
              <a:rPr lang="en-US" sz="1200" dirty="0"/>
              <a:t>and </a:t>
            </a:r>
            <a:r>
              <a:rPr lang="en-US" sz="1200" u="sng" dirty="0"/>
              <a:t>after maintenance work</a:t>
            </a:r>
            <a:r>
              <a:rPr lang="en-US" sz="1200" dirty="0"/>
              <a:t>, </a:t>
            </a:r>
            <a:r>
              <a:rPr lang="en-US" sz="1200" u="sng" dirty="0"/>
              <a:t>in addition to annually</a:t>
            </a:r>
            <a:r>
              <a:rPr lang="en-US" sz="1200" dirty="0"/>
              <a:t>.  </a:t>
            </a:r>
          </a:p>
          <a:p>
            <a:r>
              <a:rPr lang="en-US" sz="1200" dirty="0"/>
              <a:t>If a fire code references the 2007 edition or a subsequent edition of NFPA 80 for maintenance of fire doors, inspections are required in accordance with NFPA 80’s care and maintenance requirements.  </a:t>
            </a:r>
          </a:p>
          <a:p>
            <a:pPr eaLnBrk="1" hangingPunct="1"/>
            <a:endParaRPr lang="en-US" dirty="0"/>
          </a:p>
        </p:txBody>
      </p:sp>
    </p:spTree>
    <p:extLst>
      <p:ext uri="{BB962C8B-B14F-4D97-AF65-F5344CB8AC3E}">
        <p14:creationId xmlns:p14="http://schemas.microsoft.com/office/powerpoint/2010/main" val="2320087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64</a:t>
            </a:fld>
            <a:endParaRPr lang="en-US"/>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r>
              <a:rPr lang="en-US" dirty="0"/>
              <a:t>Inspections are the responsibility of the building owner or property manager; documentation of the inspection is then kept for review by the AHJ.</a:t>
            </a:r>
          </a:p>
          <a:p>
            <a:r>
              <a:rPr lang="en-US" dirty="0"/>
              <a:t>Both sides of the door are visually inspected.</a:t>
            </a:r>
          </a:p>
          <a:p>
            <a:r>
              <a:rPr lang="en-US" dirty="0"/>
              <a:t>Functional testing is conducted to ensure door leaves will be closed and latched under fire conditions.</a:t>
            </a:r>
          </a:p>
          <a:p>
            <a:r>
              <a:rPr lang="en-US" dirty="0"/>
              <a:t>Inspections include operational testing of automatic-closing doors.</a:t>
            </a:r>
          </a:p>
          <a:p>
            <a:r>
              <a:rPr lang="en-US" dirty="0"/>
              <a:t>Deficiencies noted must be repaired “without delay.”</a:t>
            </a:r>
          </a:p>
          <a:p>
            <a:r>
              <a:rPr lang="en-US" dirty="0"/>
              <a:t>The 2007 and 2010 editions of NFPA 80 include 11 inspection criteria; the 2013 edition includes 13 inspection criteria:                    </a:t>
            </a:r>
            <a:br>
              <a:rPr lang="en-US" dirty="0"/>
            </a:br>
            <a:r>
              <a:rPr lang="en-US" dirty="0"/>
              <a:t>                                                                               (next slide)</a:t>
            </a:r>
          </a:p>
          <a:p>
            <a:endParaRPr lang="en-US" dirty="0"/>
          </a:p>
          <a:p>
            <a:pPr eaLnBrk="1" hangingPunct="1"/>
            <a:endParaRPr lang="en-US" dirty="0"/>
          </a:p>
        </p:txBody>
      </p:sp>
    </p:spTree>
    <p:extLst>
      <p:ext uri="{BB962C8B-B14F-4D97-AF65-F5344CB8AC3E}">
        <p14:creationId xmlns:p14="http://schemas.microsoft.com/office/powerpoint/2010/main" val="2250166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Residential occupancy like an apartment building, hotel, or dormitory, the door between each dwelling unit and the corridor is typically a fire door assembly.</a:t>
            </a:r>
          </a:p>
          <a:p>
            <a:endParaRPr lang="en-US" dirty="0"/>
          </a:p>
          <a:p>
            <a:r>
              <a:rPr lang="en-US" dirty="0"/>
              <a:t>This door will help to prevent the fire from leaving the unit of fire origin and spreading to other dwelling units.</a:t>
            </a:r>
          </a:p>
          <a:p>
            <a:endParaRPr lang="en-US" dirty="0"/>
          </a:p>
          <a:p>
            <a:r>
              <a:rPr lang="en-US" dirty="0"/>
              <a:t>The fire door assembly also protects the corridor as a means of egress for building occupants.</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a:t>
            </a:fld>
            <a:endParaRPr lang="en-US" altLang="en-US"/>
          </a:p>
        </p:txBody>
      </p:sp>
    </p:spTree>
    <p:extLst>
      <p:ext uri="{BB962C8B-B14F-4D97-AF65-F5344CB8AC3E}">
        <p14:creationId xmlns:p14="http://schemas.microsoft.com/office/powerpoint/2010/main" val="9032931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B993E190-21F6-4AC8-AEDA-5D08E7DDA1EC}" type="slidenum">
              <a:rPr lang="en-US"/>
              <a:pPr/>
              <a:t>65</a:t>
            </a:fld>
            <a:endParaRPr lang="en-US"/>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marL="342900" indent="-342900"/>
            <a:r>
              <a:rPr lang="en-US" sz="1200" dirty="0"/>
              <a:t>Labels must be visible and legible</a:t>
            </a:r>
          </a:p>
          <a:p>
            <a:pPr marL="342900" indent="-342900"/>
            <a:r>
              <a:rPr lang="en-US" sz="1200" dirty="0"/>
              <a:t>No open holes or breaks can exist in the door or frame</a:t>
            </a:r>
          </a:p>
          <a:p>
            <a:pPr marL="342900" indent="-342900"/>
            <a:r>
              <a:rPr lang="en-US" sz="1200" dirty="0"/>
              <a:t>Glazing, vision kits, and glazing beads must be securely fastened</a:t>
            </a:r>
          </a:p>
          <a:p>
            <a:pPr marL="342900" indent="-342900"/>
            <a:r>
              <a:rPr lang="en-US" sz="1200" dirty="0"/>
              <a:t>The</a:t>
            </a:r>
            <a:r>
              <a:rPr lang="en-US" sz="1200" baseline="0" dirty="0"/>
              <a:t> d</a:t>
            </a:r>
            <a:r>
              <a:rPr lang="en-US" sz="1200" dirty="0"/>
              <a:t>oor, frame, hinges, hardware, and threshold, must be secure, aligned, in working order, with no damage</a:t>
            </a:r>
          </a:p>
          <a:p>
            <a:pPr marL="342900" indent="-342900"/>
            <a:r>
              <a:rPr lang="en-US" sz="1200" dirty="0"/>
              <a:t>There</a:t>
            </a:r>
            <a:r>
              <a:rPr lang="en-US" sz="1200" baseline="0" dirty="0"/>
              <a:t> must be n</a:t>
            </a:r>
            <a:r>
              <a:rPr lang="en-US" sz="1200" dirty="0"/>
              <a:t>o missing or broken parts</a:t>
            </a:r>
          </a:p>
          <a:p>
            <a:pPr marL="342900" indent="-342900"/>
            <a:r>
              <a:rPr lang="en-US" sz="1200" dirty="0"/>
              <a:t>Clearances must be within acceptable limits</a:t>
            </a:r>
          </a:p>
          <a:p>
            <a:pPr marL="342900" indent="-342900"/>
            <a:r>
              <a:rPr lang="en-US" sz="1200" dirty="0"/>
              <a:t>The</a:t>
            </a:r>
            <a:r>
              <a:rPr lang="en-US" sz="1200" baseline="0" dirty="0"/>
              <a:t> door c</a:t>
            </a:r>
            <a:r>
              <a:rPr lang="en-US" sz="1200" dirty="0"/>
              <a:t>loser must be functional, and the door must</a:t>
            </a:r>
            <a:r>
              <a:rPr lang="en-US" sz="1200" baseline="0" dirty="0"/>
              <a:t> close </a:t>
            </a:r>
            <a:r>
              <a:rPr lang="en-US" sz="1200" dirty="0"/>
              <a:t>completely</a:t>
            </a:r>
          </a:p>
          <a:p>
            <a:pPr marL="342900" indent="-342900"/>
            <a:r>
              <a:rPr lang="en-US" sz="1200" dirty="0"/>
              <a:t>The</a:t>
            </a:r>
            <a:r>
              <a:rPr lang="en-US" sz="1200" baseline="0" dirty="0"/>
              <a:t> c</a:t>
            </a:r>
            <a:r>
              <a:rPr lang="en-US" sz="1200" dirty="0"/>
              <a:t>oordinator (if installed) must work properly</a:t>
            </a:r>
          </a:p>
          <a:p>
            <a:pPr marL="342900" indent="-342900"/>
            <a:r>
              <a:rPr lang="en-US" sz="1200" dirty="0"/>
              <a:t>Latching hardware must operate and secure</a:t>
            </a:r>
            <a:r>
              <a:rPr lang="en-US" sz="1200" baseline="0" dirty="0"/>
              <a:t> the</a:t>
            </a:r>
            <a:r>
              <a:rPr lang="en-US" sz="1200" dirty="0"/>
              <a:t> door in the closed position</a:t>
            </a:r>
          </a:p>
          <a:p>
            <a:pPr marL="342900" indent="-342900"/>
            <a:r>
              <a:rPr lang="en-US" sz="1200" dirty="0"/>
              <a:t>No auxiliary items can be installed on the fire</a:t>
            </a:r>
            <a:r>
              <a:rPr lang="en-US" sz="1200" baseline="0" dirty="0"/>
              <a:t> door assembly </a:t>
            </a:r>
            <a:r>
              <a:rPr lang="en-US" sz="1200" dirty="0"/>
              <a:t>that inhibit proper operation</a:t>
            </a:r>
          </a:p>
          <a:p>
            <a:pPr marL="342900" indent="-342900"/>
            <a:r>
              <a:rPr lang="en-US" sz="1200" dirty="0"/>
              <a:t>The</a:t>
            </a:r>
            <a:r>
              <a:rPr lang="en-US" sz="1200" baseline="0" dirty="0"/>
              <a:t> assembly must have had n</a:t>
            </a:r>
            <a:r>
              <a:rPr lang="en-US" sz="1200" dirty="0"/>
              <a:t>o field modifications outside of what is allowed by NFPA 80</a:t>
            </a:r>
          </a:p>
          <a:p>
            <a:pPr marL="342900" indent="-342900"/>
            <a:r>
              <a:rPr lang="en-US" sz="1200" dirty="0"/>
              <a:t>The</a:t>
            </a:r>
            <a:r>
              <a:rPr lang="en-US" sz="1200" baseline="0" dirty="0"/>
              <a:t> p</a:t>
            </a:r>
            <a:r>
              <a:rPr lang="en-US" sz="1200" dirty="0"/>
              <a:t>erimeter and meeting stile gasketing must</a:t>
            </a:r>
            <a:r>
              <a:rPr lang="en-US" sz="1200" baseline="0" dirty="0"/>
              <a:t> be</a:t>
            </a:r>
            <a:r>
              <a:rPr lang="en-US" sz="1200" dirty="0"/>
              <a:t> present and intact, if required</a:t>
            </a:r>
          </a:p>
          <a:p>
            <a:pPr marL="342900" indent="-342900"/>
            <a:r>
              <a:rPr lang="en-US" sz="1200" dirty="0"/>
              <a:t>Signage must meet</a:t>
            </a:r>
            <a:r>
              <a:rPr lang="en-US" sz="1200" baseline="0" dirty="0"/>
              <a:t> the</a:t>
            </a:r>
            <a:r>
              <a:rPr lang="en-US" sz="1200" dirty="0"/>
              <a:t> requirements of NFPA 80</a:t>
            </a:r>
          </a:p>
          <a:p>
            <a:pPr eaLnBrk="1" hangingPunct="1"/>
            <a:endParaRPr lang="en-US" dirty="0"/>
          </a:p>
        </p:txBody>
      </p:sp>
    </p:spTree>
    <p:extLst>
      <p:ext uri="{BB962C8B-B14F-4D97-AF65-F5344CB8AC3E}">
        <p14:creationId xmlns:p14="http://schemas.microsoft.com/office/powerpoint/2010/main" val="2208376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aware of the NFPA 80 requirements, and verify that the specified manufacturers can provide the specified products.  If the plans and specification call for a fire door that is larger than what is allowed by the specified manufacturers’ listings, a construction label will have to be approved by the AHJ.</a:t>
            </a:r>
          </a:p>
          <a:p>
            <a:r>
              <a:rPr lang="en-US" dirty="0"/>
              <a:t>If the project has existing fire doors that will need to be modified for new hardware, alterations that are not within the allowable field preparations must be approved in advance by the listing laboratory or the doors and frames may have to be relabeled in the field.</a:t>
            </a:r>
          </a:p>
          <a:p>
            <a:r>
              <a:rPr lang="en-US" dirty="0"/>
              <a:t>Clearly state in the specifications whether openings are to be fire-protection-rated (UL 10C or NFPA 252) or fire-resistance-rated (ASTM E119 or UL 263).</a:t>
            </a:r>
          </a:p>
          <a:p>
            <a:r>
              <a:rPr lang="en-US" dirty="0"/>
              <a:t>Include the post-installation fire door assembly inspection in the specification to ensure that the doors, frames, and hardware are installed properly.  This is an important benefit for the Owner.</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66</a:t>
            </a:fld>
            <a:endParaRPr lang="en-US" altLang="en-US"/>
          </a:p>
        </p:txBody>
      </p:sp>
    </p:spTree>
    <p:extLst>
      <p:ext uri="{BB962C8B-B14F-4D97-AF65-F5344CB8AC3E}">
        <p14:creationId xmlns:p14="http://schemas.microsoft.com/office/powerpoint/2010/main" val="34875005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resources on fire door assemblies are available from the Steel</a:t>
            </a:r>
            <a:r>
              <a:rPr lang="en-US" baseline="0" dirty="0"/>
              <a:t> Door Institute, National Fire Protection Association, International Code Council, Underwriters Laboratories, and Intertek Testing Service.</a:t>
            </a:r>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67</a:t>
            </a:fld>
            <a:endParaRPr lang="en-US" altLang="en-US"/>
          </a:p>
        </p:txBody>
      </p:sp>
    </p:spTree>
    <p:extLst>
      <p:ext uri="{BB962C8B-B14F-4D97-AF65-F5344CB8AC3E}">
        <p14:creationId xmlns:p14="http://schemas.microsoft.com/office/powerpoint/2010/main" val="3326664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dirty="0">
              <a:latin typeface="Arial" pitchFamily="34" charset="0"/>
            </a:endParaRPr>
          </a:p>
        </p:txBody>
      </p:sp>
      <p:sp>
        <p:nvSpPr>
          <p:cNvPr id="15364"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352CE5-24DE-4F95-9445-3A98A2662960}" type="slidenum">
              <a:rPr lang="en-US" smtClean="0"/>
              <a:pPr eaLnBrk="1" hangingPunct="1"/>
              <a:t>68</a:t>
            </a:fld>
            <a:endParaRPr lang="en-US" dirty="0"/>
          </a:p>
        </p:txBody>
      </p:sp>
    </p:spTree>
    <p:extLst>
      <p:ext uri="{BB962C8B-B14F-4D97-AF65-F5344CB8AC3E}">
        <p14:creationId xmlns:p14="http://schemas.microsoft.com/office/powerpoint/2010/main" val="2975088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Some rooms have a higher risk of fire, and these incidental use areas are sometimes required to have fire-resistance-rated walls and fire door assemblies.</a:t>
            </a:r>
          </a:p>
          <a:p>
            <a:endParaRPr lang="en-US" sz="1200" dirty="0"/>
          </a:p>
          <a:p>
            <a:r>
              <a:rPr lang="en-US" sz="1200" dirty="0"/>
              <a:t>These areas may include certain electrical rooms, furnace rooms, boiler rooms, refrigerant machinery rooms, incinerator rooms, paint shops, laboratories, and large laundry rooms.</a:t>
            </a:r>
          </a:p>
          <a:p>
            <a:endParaRPr lang="en-US" sz="1200" dirty="0"/>
          </a:p>
          <a:p>
            <a:r>
              <a:rPr lang="en-US" sz="1200" dirty="0"/>
              <a:t>Consult the applicable code requirements to determine which rooms require fire door assemblies.</a:t>
            </a:r>
          </a:p>
          <a:p>
            <a:endParaRPr lang="en-US" dirty="0"/>
          </a:p>
        </p:txBody>
      </p:sp>
      <p:sp>
        <p:nvSpPr>
          <p:cNvPr id="4" name="Slide Number Placeholder 3"/>
          <p:cNvSpPr>
            <a:spLocks noGrp="1"/>
          </p:cNvSpPr>
          <p:nvPr>
            <p:ph type="sldNum" sz="quarter" idx="10"/>
          </p:nvPr>
        </p:nvSpPr>
        <p:spPr/>
        <p:txBody>
          <a:bodyPr/>
          <a:lstStyle/>
          <a:p>
            <a:fld id="{975C183E-97EA-480B-A847-677F1ACC05F3}" type="slidenum">
              <a:rPr lang="en-US" altLang="en-US" smtClean="0"/>
              <a:pPr/>
              <a:t>7</a:t>
            </a:fld>
            <a:endParaRPr lang="en-US" altLang="en-US"/>
          </a:p>
        </p:txBody>
      </p:sp>
    </p:spTree>
    <p:extLst>
      <p:ext uri="{BB962C8B-B14F-4D97-AF65-F5344CB8AC3E}">
        <p14:creationId xmlns:p14="http://schemas.microsoft.com/office/powerpoint/2010/main" val="2230954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adopted building code in a project’s jurisdiction will define the required fire-resistance rating of the wall, and the required rating for the opening protective.</a:t>
            </a:r>
          </a:p>
          <a:p>
            <a:r>
              <a:rPr lang="en-US" dirty="0"/>
              <a:t>For example, Table 716.5 from the 2015 IBC shows this information:</a:t>
            </a:r>
          </a:p>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8</a:t>
            </a:fld>
            <a:endParaRPr lang="en-US"/>
          </a:p>
        </p:txBody>
      </p:sp>
    </p:spTree>
    <p:extLst>
      <p:ext uri="{BB962C8B-B14F-4D97-AF65-F5344CB8AC3E}">
        <p14:creationId xmlns:p14="http://schemas.microsoft.com/office/powerpoint/2010/main" val="4154054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NFPA 80 is the standard for fire doors, which is referenced by the International Building Code (IBC), the International Fire Code (IFC), NFPA 101 – The Life Safety Code, and other model codes.</a:t>
            </a:r>
          </a:p>
          <a:p>
            <a:endParaRPr lang="en-US" dirty="0"/>
          </a:p>
          <a:p>
            <a:r>
              <a:rPr lang="en-US" dirty="0"/>
              <a:t>This document details more specific requirements for fire doors than what is included in the model codes.</a:t>
            </a:r>
          </a:p>
          <a:p>
            <a:endParaRPr lang="en-US" dirty="0"/>
          </a:p>
        </p:txBody>
      </p:sp>
      <p:sp>
        <p:nvSpPr>
          <p:cNvPr id="4" name="Slide Number Placeholder 3"/>
          <p:cNvSpPr>
            <a:spLocks noGrp="1"/>
          </p:cNvSpPr>
          <p:nvPr>
            <p:ph type="sldNum" sz="quarter" idx="10"/>
          </p:nvPr>
        </p:nvSpPr>
        <p:spPr/>
        <p:txBody>
          <a:bodyPr/>
          <a:lstStyle/>
          <a:p>
            <a:fld id="{E03719A3-3FDE-40E7-B0F8-86A678874C27}" type="slidenum">
              <a:rPr lang="en-US" smtClean="0"/>
              <a:t>9</a:t>
            </a:fld>
            <a:endParaRPr lang="en-US"/>
          </a:p>
        </p:txBody>
      </p:sp>
    </p:spTree>
    <p:extLst>
      <p:ext uri="{BB962C8B-B14F-4D97-AF65-F5344CB8AC3E}">
        <p14:creationId xmlns:p14="http://schemas.microsoft.com/office/powerpoint/2010/main" val="23883647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5764213"/>
            <a:ext cx="91440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4"/>
          <p:cNvSpPr>
            <a:spLocks noGrp="1" noChangeArrowheads="1"/>
          </p:cNvSpPr>
          <p:nvPr>
            <p:ph type="ctrTitle"/>
          </p:nvPr>
        </p:nvSpPr>
        <p:spPr>
          <a:xfrm>
            <a:off x="1219200" y="914400"/>
            <a:ext cx="6934200" cy="2057400"/>
          </a:xfrm>
        </p:spPr>
        <p:txBody>
          <a:bodyPr/>
          <a:lstStyle>
            <a:lvl1pPr>
              <a:defRPr>
                <a:solidFill>
                  <a:schemeClr val="tx1"/>
                </a:solidFill>
              </a:defRPr>
            </a:lvl1pPr>
          </a:lstStyle>
          <a:p>
            <a:pPr lvl="0"/>
            <a:r>
              <a:rPr lang="en-US" noProof="0"/>
              <a:t>Click to edit Master title style</a:t>
            </a:r>
          </a:p>
        </p:txBody>
      </p:sp>
      <p:sp>
        <p:nvSpPr>
          <p:cNvPr id="13317" name="Rectangle 5"/>
          <p:cNvSpPr>
            <a:spLocks noGrp="1" noChangeArrowheads="1"/>
          </p:cNvSpPr>
          <p:nvPr>
            <p:ph type="subTitle" idx="1"/>
          </p:nvPr>
        </p:nvSpPr>
        <p:spPr>
          <a:xfrm>
            <a:off x="1208617" y="3124200"/>
            <a:ext cx="7030508" cy="1752600"/>
          </a:xfrm>
        </p:spPr>
        <p:txBody>
          <a:bodyPr/>
          <a:lstStyle>
            <a:lvl1pPr marL="0" indent="0" algn="ctr">
              <a:buFontTx/>
              <a:buNone/>
              <a:defRPr/>
            </a:lvl1pPr>
          </a:lstStyle>
          <a:p>
            <a:pPr lvl="0"/>
            <a:r>
              <a:rPr lang="en-US" noProof="0" dirty="0"/>
              <a:t>Click to edit Master subtitle style</a:t>
            </a:r>
          </a:p>
        </p:txBody>
      </p:sp>
    </p:spTree>
    <p:extLst>
      <p:ext uri="{BB962C8B-B14F-4D97-AF65-F5344CB8AC3E}">
        <p14:creationId xmlns:p14="http://schemas.microsoft.com/office/powerpoint/2010/main" val="21614999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FF8F6DF-6295-4CD3-94A0-AC648D91951A}" type="slidenum">
              <a:rPr lang="en-US" altLang="en-US"/>
              <a:pPr/>
              <a:t>‹#›</a:t>
            </a:fld>
            <a:endParaRPr lang="en-US" altLang="en-US"/>
          </a:p>
        </p:txBody>
      </p:sp>
    </p:spTree>
    <p:extLst>
      <p:ext uri="{BB962C8B-B14F-4D97-AF65-F5344CB8AC3E}">
        <p14:creationId xmlns:p14="http://schemas.microsoft.com/office/powerpoint/2010/main" val="1379487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274638"/>
            <a:ext cx="19621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274638"/>
            <a:ext cx="57340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85AD51C-B451-4CB4-991B-854F9C730A4F}" type="slidenum">
              <a:rPr lang="en-US" altLang="en-US"/>
              <a:pPr/>
              <a:t>‹#›</a:t>
            </a:fld>
            <a:endParaRPr lang="en-US" altLang="en-US"/>
          </a:p>
        </p:txBody>
      </p:sp>
    </p:spTree>
    <p:extLst>
      <p:ext uri="{BB962C8B-B14F-4D97-AF65-F5344CB8AC3E}">
        <p14:creationId xmlns:p14="http://schemas.microsoft.com/office/powerpoint/2010/main" val="4035688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14325"/>
            <a:ext cx="8839200" cy="676275"/>
          </a:xfrm>
        </p:spPr>
        <p:txBody>
          <a:bodyPr/>
          <a:lstStyle>
            <a:lvl1pPr>
              <a:defRPr sz="3200"/>
            </a:lvl1pPr>
          </a:lstStyle>
          <a:p>
            <a:r>
              <a:rPr lang="en-US" dirty="0"/>
              <a:t>Click to edit Master title style</a:t>
            </a:r>
          </a:p>
        </p:txBody>
      </p:sp>
      <p:sp>
        <p:nvSpPr>
          <p:cNvPr id="3" name="Content Placeholder 2"/>
          <p:cNvSpPr>
            <a:spLocks noGrp="1"/>
          </p:cNvSpPr>
          <p:nvPr>
            <p:ph idx="1"/>
          </p:nvPr>
        </p:nvSpPr>
        <p:spPr>
          <a:xfrm>
            <a:off x="152400" y="990600"/>
            <a:ext cx="8839200" cy="4964113"/>
          </a:xfrm>
        </p:spPr>
        <p:txBody>
          <a:bodyPr/>
          <a:lstStyle>
            <a:lvl1pPr>
              <a:defRPr sz="2000"/>
            </a:lvl1pPr>
            <a:lvl2pPr>
              <a:defRPr sz="2000"/>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sldNum" sz="quarter" idx="10"/>
          </p:nvPr>
        </p:nvSpPr>
        <p:spPr>
          <a:ln/>
        </p:spPr>
        <p:txBody>
          <a:bodyPr/>
          <a:lstStyle>
            <a:lvl1pPr>
              <a:defRPr/>
            </a:lvl1pPr>
          </a:lstStyle>
          <a:p>
            <a:fld id="{A981E1BE-D38E-462E-AB78-9C5D114CD5B4}" type="slidenum">
              <a:rPr lang="en-US" altLang="en-US"/>
              <a:pPr/>
              <a:t>‹#›</a:t>
            </a:fld>
            <a:endParaRPr lang="en-US" altLang="en-US"/>
          </a:p>
        </p:txBody>
      </p:sp>
    </p:spTree>
    <p:extLst>
      <p:ext uri="{BB962C8B-B14F-4D97-AF65-F5344CB8AC3E}">
        <p14:creationId xmlns:p14="http://schemas.microsoft.com/office/powerpoint/2010/main" val="2495583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82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981200"/>
            <a:ext cx="38481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38700" y="1981200"/>
            <a:ext cx="3848100" cy="4144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dirty="0">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7D11AB1-271D-4056-A8D6-67BB26B4561B}" type="slidenum">
              <a:rPr lang="en-US" altLang="en-US"/>
              <a:pPr/>
              <a:t>‹#›</a:t>
            </a:fld>
            <a:endParaRPr lang="en-US" altLang="en-US"/>
          </a:p>
        </p:txBody>
      </p:sp>
    </p:spTree>
    <p:extLst>
      <p:ext uri="{BB962C8B-B14F-4D97-AF65-F5344CB8AC3E}">
        <p14:creationId xmlns:p14="http://schemas.microsoft.com/office/powerpoint/2010/main" val="172489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8" name="Footer Placeholder 7"/>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068790BE-FEAD-48F7-9CE7-1993C9239BE1}" type="slidenum">
              <a:rPr lang="en-US" altLang="en-US"/>
              <a:pPr/>
              <a:t>‹#›</a:t>
            </a:fld>
            <a:endParaRPr lang="en-US" altLang="en-US"/>
          </a:p>
        </p:txBody>
      </p:sp>
    </p:spTree>
    <p:extLst>
      <p:ext uri="{BB962C8B-B14F-4D97-AF65-F5344CB8AC3E}">
        <p14:creationId xmlns:p14="http://schemas.microsoft.com/office/powerpoint/2010/main" val="3362850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14325"/>
            <a:ext cx="7848600" cy="981075"/>
          </a:xfrm>
        </p:spPr>
        <p:txBody>
          <a:bodyPr/>
          <a:lstStyle>
            <a:lvl1pPr>
              <a:defRPr sz="3200"/>
            </a:lvl1pPr>
          </a:lstStyle>
          <a:p>
            <a:r>
              <a:rPr lang="en-US" dirty="0"/>
              <a:t>Click to edit Master title style</a:t>
            </a:r>
          </a:p>
        </p:txBody>
      </p:sp>
      <p:sp>
        <p:nvSpPr>
          <p:cNvPr id="3" name="Date Placeholder 2"/>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4" name="Footer Placeholder 3"/>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DD352CCE-0F13-4905-8E93-4556111158C2}" type="slidenum">
              <a:rPr lang="en-US" altLang="en-US"/>
              <a:pPr/>
              <a:t>‹#›</a:t>
            </a:fld>
            <a:endParaRPr lang="en-US" altLang="en-US"/>
          </a:p>
        </p:txBody>
      </p:sp>
    </p:spTree>
    <p:extLst>
      <p:ext uri="{BB962C8B-B14F-4D97-AF65-F5344CB8AC3E}">
        <p14:creationId xmlns:p14="http://schemas.microsoft.com/office/powerpoint/2010/main" val="4774926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3" name="Footer Placeholder 2"/>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A43CF9B2-17EB-4437-BCD2-55367377AFA3}" type="slidenum">
              <a:rPr lang="en-US" altLang="en-US"/>
              <a:pPr/>
              <a:t>‹#›</a:t>
            </a:fld>
            <a:endParaRPr lang="en-US" altLang="en-US"/>
          </a:p>
        </p:txBody>
      </p:sp>
    </p:spTree>
    <p:extLst>
      <p:ext uri="{BB962C8B-B14F-4D97-AF65-F5344CB8AC3E}">
        <p14:creationId xmlns:p14="http://schemas.microsoft.com/office/powerpoint/2010/main" val="2514620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D0BDE9BF-900D-4635-8555-0CF3B3AE25AE}" type="slidenum">
              <a:rPr lang="en-US" altLang="en-US"/>
              <a:pPr/>
              <a:t>‹#›</a:t>
            </a:fld>
            <a:endParaRPr lang="en-US" altLang="en-US"/>
          </a:p>
        </p:txBody>
      </p:sp>
    </p:spTree>
    <p:extLst>
      <p:ext uri="{BB962C8B-B14F-4D97-AF65-F5344CB8AC3E}">
        <p14:creationId xmlns:p14="http://schemas.microsoft.com/office/powerpoint/2010/main" val="2089735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245225"/>
            <a:ext cx="2133600" cy="476250"/>
          </a:xfrm>
          <a:prstGeom prst="rect">
            <a:avLst/>
          </a:prstGeom>
        </p:spPr>
        <p:txBody>
          <a:bodyPr/>
          <a:lstStyle>
            <a:lvl1pPr>
              <a:defRPr>
                <a:latin typeface="Arial" charset="0"/>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a:prstGeom prst="rect">
            <a:avLst/>
          </a:prstGeom>
        </p:spPr>
        <p:txBody>
          <a:bodyPr/>
          <a:lstStyle>
            <a:lvl1pPr>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B83CA9EB-3AF5-4F90-8A6B-80A0D6F8B94D}" type="slidenum">
              <a:rPr lang="en-US" altLang="en-US"/>
              <a:pPr/>
              <a:t>‹#›</a:t>
            </a:fld>
            <a:endParaRPr lang="en-US" altLang="en-US"/>
          </a:p>
        </p:txBody>
      </p:sp>
    </p:spTree>
    <p:extLst>
      <p:ext uri="{BB962C8B-B14F-4D97-AF65-F5344CB8AC3E}">
        <p14:creationId xmlns:p14="http://schemas.microsoft.com/office/powerpoint/2010/main" val="860611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838200" y="314325"/>
            <a:ext cx="7848600"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Slide Master</a:t>
            </a:r>
          </a:p>
        </p:txBody>
      </p:sp>
      <p:sp>
        <p:nvSpPr>
          <p:cNvPr id="1028" name="Rectangle 3"/>
          <p:cNvSpPr>
            <a:spLocks noGrp="1" noChangeArrowheads="1"/>
          </p:cNvSpPr>
          <p:nvPr>
            <p:ph type="body" idx="1"/>
          </p:nvPr>
        </p:nvSpPr>
        <p:spPr bwMode="auto">
          <a:xfrm>
            <a:off x="838200" y="1809750"/>
            <a:ext cx="7848600" cy="414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This is the master for the slides of the body of the </a:t>
            </a:r>
            <a:r>
              <a:rPr lang="en-US" altLang="en-US" dirty="0" err="1"/>
              <a:t>presentataion</a:t>
            </a:r>
            <a:endParaRPr lang="en-US" altLang="en-US" dirty="0"/>
          </a:p>
        </p:txBody>
      </p:sp>
      <p:sp>
        <p:nvSpPr>
          <p:cNvPr id="7174" name="Rectangle 6"/>
          <p:cNvSpPr>
            <a:spLocks noGrp="1" noChangeArrowheads="1"/>
          </p:cNvSpPr>
          <p:nvPr>
            <p:ph type="sldNum" sz="quarter" idx="4"/>
          </p:nvPr>
        </p:nvSpPr>
        <p:spPr bwMode="auto">
          <a:xfrm>
            <a:off x="228600" y="6396038"/>
            <a:ext cx="1295400" cy="461962"/>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vl1pPr>
          </a:lstStyle>
          <a:p>
            <a:fld id="{C8670254-F4B3-4BF6-93D0-436FA2EDC93F}" type="slidenum">
              <a:rPr lang="en-US" altLang="en-US"/>
              <a:pPr/>
              <a:t>‹#›</a:t>
            </a:fld>
            <a:endParaRPr lang="en-US" altLang="en-US"/>
          </a:p>
        </p:txBody>
      </p:sp>
      <p:pic>
        <p:nvPicPr>
          <p:cNvPr id="1030" name="Picture 7"/>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5934075"/>
            <a:ext cx="9142413"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5" r:id="rId1"/>
    <p:sldLayoutId id="2147483694"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hdr="0" ftr="0" dt="0"/>
  <p:txStyles>
    <p:title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slideLayout" Target="../slideLayouts/slideLayout1.xml"/><Relationship Id="rId7" Type="http://schemas.openxmlformats.org/officeDocument/2006/relationships/image" Target="../media/image6.jpe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1.wma"/><Relationship Id="rId16" Type="http://schemas.openxmlformats.org/officeDocument/2006/relationships/image" Target="../media/image15.jpeg"/><Relationship Id="rId1" Type="http://schemas.microsoft.com/office/2007/relationships/media" Target="../media/media1.wma"/><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notesSlide" Target="../notesSlides/notesSlide1.xml"/><Relationship Id="rId9" Type="http://schemas.openxmlformats.org/officeDocument/2006/relationships/image" Target="../media/image8.jpeg"/><Relationship Id="rId1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5" Type="http://schemas.openxmlformats.org/officeDocument/2006/relationships/image" Target="../media/image4.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4.png"/><Relationship Id="rId5" Type="http://schemas.openxmlformats.org/officeDocument/2006/relationships/image" Target="../media/image27.jpe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4.png"/><Relationship Id="rId5" Type="http://schemas.openxmlformats.org/officeDocument/2006/relationships/image" Target="../media/image28.jp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5" Type="http://schemas.openxmlformats.org/officeDocument/2006/relationships/image" Target="../media/image4.png"/><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4.png"/><Relationship Id="rId5" Type="http://schemas.openxmlformats.org/officeDocument/2006/relationships/image" Target="../media/image30.pn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32.png"/><Relationship Id="rId5" Type="http://schemas.openxmlformats.org/officeDocument/2006/relationships/image" Target="../media/image4.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4.png"/><Relationship Id="rId5" Type="http://schemas.openxmlformats.org/officeDocument/2006/relationships/image" Target="../media/image33.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4.png"/><Relationship Id="rId5" Type="http://schemas.openxmlformats.org/officeDocument/2006/relationships/image" Target="../media/image38.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4.pn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41.png"/><Relationship Id="rId5" Type="http://schemas.openxmlformats.org/officeDocument/2006/relationships/image" Target="../media/image40.jp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4.png"/><Relationship Id="rId5" Type="http://schemas.openxmlformats.org/officeDocument/2006/relationships/image" Target="../media/image46.jpg"/><Relationship Id="rId4" Type="http://schemas.openxmlformats.org/officeDocument/2006/relationships/notesSlide" Target="../notesSlides/notesSlide2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4.png"/><Relationship Id="rId5" Type="http://schemas.openxmlformats.org/officeDocument/2006/relationships/image" Target="../media/image47.jp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4.png"/><Relationship Id="rId5" Type="http://schemas.openxmlformats.org/officeDocument/2006/relationships/image" Target="../media/image50.jpeg"/><Relationship Id="rId4"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ma"/><Relationship Id="rId1" Type="http://schemas.microsoft.com/office/2007/relationships/media" Target="../media/media34.wma"/><Relationship Id="rId6" Type="http://schemas.openxmlformats.org/officeDocument/2006/relationships/image" Target="../media/image4.png"/><Relationship Id="rId5" Type="http://schemas.openxmlformats.org/officeDocument/2006/relationships/image" Target="../media/image55.jpg"/><Relationship Id="rId4"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4.png"/><Relationship Id="rId5" Type="http://schemas.openxmlformats.org/officeDocument/2006/relationships/image" Target="../media/image56.jpeg"/><Relationship Id="rId4" Type="http://schemas.openxmlformats.org/officeDocument/2006/relationships/notesSlide" Target="../notesSlides/notesSlide30.xml"/></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59.jpg"/><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notesSlide" Target="../notesSlides/notesSlide31.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4.png"/><Relationship Id="rId5" Type="http://schemas.openxmlformats.org/officeDocument/2006/relationships/image" Target="../media/image60.jpg"/><Relationship Id="rId4" Type="http://schemas.openxmlformats.org/officeDocument/2006/relationships/notesSlide" Target="../notesSlides/notesSlide3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4.png"/><Relationship Id="rId5" Type="http://schemas.openxmlformats.org/officeDocument/2006/relationships/image" Target="../media/image61.jpg"/><Relationship Id="rId4" Type="http://schemas.openxmlformats.org/officeDocument/2006/relationships/notesSlide" Target="../notesSlides/notesSlide3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wma"/><Relationship Id="rId1" Type="http://schemas.microsoft.com/office/2007/relationships/media" Target="../media/media39.wma"/><Relationship Id="rId5" Type="http://schemas.openxmlformats.org/officeDocument/2006/relationships/image" Target="../media/image4.png"/><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4.png"/><Relationship Id="rId5" Type="http://schemas.openxmlformats.org/officeDocument/2006/relationships/image" Target="../media/image18.jpe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ma"/><Relationship Id="rId1" Type="http://schemas.microsoft.com/office/2007/relationships/media" Target="../media/media40.wma"/><Relationship Id="rId5" Type="http://schemas.openxmlformats.org/officeDocument/2006/relationships/image" Target="../media/image4.png"/><Relationship Id="rId4"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wma"/><Relationship Id="rId1" Type="http://schemas.microsoft.com/office/2007/relationships/media" Target="../media/media41.wma"/><Relationship Id="rId6" Type="http://schemas.openxmlformats.org/officeDocument/2006/relationships/image" Target="../media/image4.png"/><Relationship Id="rId5" Type="http://schemas.openxmlformats.org/officeDocument/2006/relationships/image" Target="../media/image62.jpg"/><Relationship Id="rId4" Type="http://schemas.openxmlformats.org/officeDocument/2006/relationships/notesSlide" Target="../notesSlides/notesSlide36.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wma"/><Relationship Id="rId1" Type="http://schemas.microsoft.com/office/2007/relationships/media" Target="../media/media42.wma"/><Relationship Id="rId6" Type="http://schemas.openxmlformats.org/officeDocument/2006/relationships/image" Target="../media/image4.png"/><Relationship Id="rId5" Type="http://schemas.openxmlformats.org/officeDocument/2006/relationships/image" Target="../media/image63.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66.jpeg"/><Relationship Id="rId2" Type="http://schemas.openxmlformats.org/officeDocument/2006/relationships/audio" Target="../media/media43.wma"/><Relationship Id="rId1" Type="http://schemas.microsoft.com/office/2007/relationships/media" Target="../media/media43.wma"/><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notesSlide" Target="../notesSlides/notesSlide3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4.wma"/><Relationship Id="rId1" Type="http://schemas.microsoft.com/office/2007/relationships/media" Target="../media/media44.wma"/><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notesSlide" Target="../notesSlides/notesSlide39.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wma"/><Relationship Id="rId1" Type="http://schemas.microsoft.com/office/2007/relationships/media" Target="../media/media45.wma"/><Relationship Id="rId6" Type="http://schemas.openxmlformats.org/officeDocument/2006/relationships/image" Target="../media/image4.png"/><Relationship Id="rId5" Type="http://schemas.openxmlformats.org/officeDocument/2006/relationships/image" Target="../media/image69.jpeg"/><Relationship Id="rId4" Type="http://schemas.openxmlformats.org/officeDocument/2006/relationships/notesSlide" Target="../notesSlides/notesSlide40.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6.wma"/><Relationship Id="rId1" Type="http://schemas.microsoft.com/office/2007/relationships/media" Target="../media/media46.wma"/><Relationship Id="rId6" Type="http://schemas.openxmlformats.org/officeDocument/2006/relationships/image" Target="../media/image71.wmf"/><Relationship Id="rId5" Type="http://schemas.openxmlformats.org/officeDocument/2006/relationships/image" Target="../media/image70.wmf"/><Relationship Id="rId4" Type="http://schemas.openxmlformats.org/officeDocument/2006/relationships/notesSlide" Target="../notesSlides/notesSlide41.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47.wma"/><Relationship Id="rId1" Type="http://schemas.microsoft.com/office/2007/relationships/media" Target="../media/media47.wma"/><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notesSlide" Target="../notesSlides/notesSlide4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wma"/><Relationship Id="rId1" Type="http://schemas.microsoft.com/office/2007/relationships/media" Target="../media/media48.wma"/><Relationship Id="rId6" Type="http://schemas.openxmlformats.org/officeDocument/2006/relationships/image" Target="../media/image4.png"/><Relationship Id="rId5" Type="http://schemas.openxmlformats.org/officeDocument/2006/relationships/image" Target="../media/image74.jpg"/><Relationship Id="rId4" Type="http://schemas.openxmlformats.org/officeDocument/2006/relationships/notesSlide" Target="../notesSlides/notesSlide43.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wma"/><Relationship Id="rId1" Type="http://schemas.microsoft.com/office/2007/relationships/media" Target="../media/media49.wma"/><Relationship Id="rId6" Type="http://schemas.openxmlformats.org/officeDocument/2006/relationships/image" Target="../media/image4.png"/><Relationship Id="rId5" Type="http://schemas.openxmlformats.org/officeDocument/2006/relationships/image" Target="../media/image75.emf"/><Relationship Id="rId4" Type="http://schemas.openxmlformats.org/officeDocument/2006/relationships/notesSlide" Target="../notesSlides/notesSlide4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4.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0.wma"/><Relationship Id="rId1" Type="http://schemas.microsoft.com/office/2007/relationships/media" Target="../media/media50.wma"/><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notesSlide" Target="../notesSlides/notesSlide45.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wma"/><Relationship Id="rId1" Type="http://schemas.microsoft.com/office/2007/relationships/media" Target="../media/media51.wma"/><Relationship Id="rId6" Type="http://schemas.openxmlformats.org/officeDocument/2006/relationships/image" Target="../media/image4.png"/><Relationship Id="rId5" Type="http://schemas.openxmlformats.org/officeDocument/2006/relationships/image" Target="../media/image78.jpeg"/><Relationship Id="rId4" Type="http://schemas.openxmlformats.org/officeDocument/2006/relationships/notesSlide" Target="../notesSlides/notesSlide46.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2.wma"/><Relationship Id="rId1" Type="http://schemas.microsoft.com/office/2007/relationships/media" Target="../media/media52.wma"/><Relationship Id="rId6" Type="http://schemas.openxmlformats.org/officeDocument/2006/relationships/image" Target="../media/image4.png"/><Relationship Id="rId5" Type="http://schemas.openxmlformats.org/officeDocument/2006/relationships/image" Target="../media/image79.jpeg"/><Relationship Id="rId4" Type="http://schemas.openxmlformats.org/officeDocument/2006/relationships/notesSlide" Target="../notesSlides/notesSlide4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wma"/><Relationship Id="rId1" Type="http://schemas.microsoft.com/office/2007/relationships/media" Target="../media/media53.wma"/><Relationship Id="rId6" Type="http://schemas.openxmlformats.org/officeDocument/2006/relationships/image" Target="../media/image4.png"/><Relationship Id="rId5" Type="http://schemas.openxmlformats.org/officeDocument/2006/relationships/image" Target="../media/image80.jpg"/><Relationship Id="rId4" Type="http://schemas.openxmlformats.org/officeDocument/2006/relationships/notesSlide" Target="../notesSlides/notesSlide48.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4.wma"/><Relationship Id="rId1" Type="http://schemas.microsoft.com/office/2007/relationships/media" Target="../media/media54.wma"/><Relationship Id="rId6" Type="http://schemas.openxmlformats.org/officeDocument/2006/relationships/image" Target="../media/image4.png"/><Relationship Id="rId5" Type="http://schemas.openxmlformats.org/officeDocument/2006/relationships/image" Target="../media/image81.jpeg"/><Relationship Id="rId4" Type="http://schemas.openxmlformats.org/officeDocument/2006/relationships/notesSlide" Target="../notesSlides/notesSlide4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wma"/><Relationship Id="rId1" Type="http://schemas.microsoft.com/office/2007/relationships/media" Target="../media/media55.wma"/><Relationship Id="rId6" Type="http://schemas.openxmlformats.org/officeDocument/2006/relationships/image" Target="../media/image4.png"/><Relationship Id="rId5" Type="http://schemas.openxmlformats.org/officeDocument/2006/relationships/image" Target="../media/image82.png"/><Relationship Id="rId4" Type="http://schemas.openxmlformats.org/officeDocument/2006/relationships/notesSlide" Target="../notesSlides/notesSlide50.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6.wma"/><Relationship Id="rId1" Type="http://schemas.microsoft.com/office/2007/relationships/media" Target="../media/media56.wma"/><Relationship Id="rId6" Type="http://schemas.openxmlformats.org/officeDocument/2006/relationships/image" Target="../media/image4.png"/><Relationship Id="rId5" Type="http://schemas.openxmlformats.org/officeDocument/2006/relationships/image" Target="../media/image83.jpg"/><Relationship Id="rId4" Type="http://schemas.openxmlformats.org/officeDocument/2006/relationships/notesSlide" Target="../notesSlides/notesSlide51.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57.wma"/><Relationship Id="rId1" Type="http://schemas.microsoft.com/office/2007/relationships/media" Target="../media/media57.wma"/><Relationship Id="rId6" Type="http://schemas.openxmlformats.org/officeDocument/2006/relationships/image" Target="../media/image85.jpeg"/><Relationship Id="rId5" Type="http://schemas.openxmlformats.org/officeDocument/2006/relationships/image" Target="../media/image84.jpg"/><Relationship Id="rId4" Type="http://schemas.openxmlformats.org/officeDocument/2006/relationships/notesSlide" Target="../notesSlides/notesSlide5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8.wma"/><Relationship Id="rId1" Type="http://schemas.microsoft.com/office/2007/relationships/media" Target="../media/media58.wma"/><Relationship Id="rId6" Type="http://schemas.openxmlformats.org/officeDocument/2006/relationships/image" Target="../media/image4.png"/><Relationship Id="rId5" Type="http://schemas.openxmlformats.org/officeDocument/2006/relationships/image" Target="../media/image86.png"/><Relationship Id="rId4"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9.wma"/><Relationship Id="rId1" Type="http://schemas.microsoft.com/office/2007/relationships/media" Target="../media/media59.wma"/><Relationship Id="rId6" Type="http://schemas.openxmlformats.org/officeDocument/2006/relationships/image" Target="../media/image4.png"/><Relationship Id="rId5" Type="http://schemas.openxmlformats.org/officeDocument/2006/relationships/image" Target="../media/image87.jpeg"/><Relationship Id="rId4"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4.png"/><Relationship Id="rId5" Type="http://schemas.openxmlformats.org/officeDocument/2006/relationships/image" Target="../media/image20.jpg"/><Relationship Id="rId4"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0.wma"/><Relationship Id="rId1" Type="http://schemas.microsoft.com/office/2007/relationships/media" Target="../media/media60.wma"/><Relationship Id="rId6" Type="http://schemas.openxmlformats.org/officeDocument/2006/relationships/image" Target="../media/image4.png"/><Relationship Id="rId5" Type="http://schemas.openxmlformats.org/officeDocument/2006/relationships/image" Target="../media/image88.png"/><Relationship Id="rId4" Type="http://schemas.openxmlformats.org/officeDocument/2006/relationships/notesSlide" Target="../notesSlides/notesSlide55.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1.wma"/><Relationship Id="rId1" Type="http://schemas.microsoft.com/office/2007/relationships/media" Target="../media/media61.wma"/><Relationship Id="rId6" Type="http://schemas.openxmlformats.org/officeDocument/2006/relationships/image" Target="../media/image4.png"/><Relationship Id="rId5" Type="http://schemas.openxmlformats.org/officeDocument/2006/relationships/image" Target="../media/image89.png"/><Relationship Id="rId4" Type="http://schemas.openxmlformats.org/officeDocument/2006/relationships/notesSlide" Target="../notesSlides/notesSlide56.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2.wma"/><Relationship Id="rId1" Type="http://schemas.microsoft.com/office/2007/relationships/media" Target="../media/media62.wma"/><Relationship Id="rId6" Type="http://schemas.openxmlformats.org/officeDocument/2006/relationships/image" Target="../media/image4.png"/><Relationship Id="rId5" Type="http://schemas.openxmlformats.org/officeDocument/2006/relationships/image" Target="../media/image90.png"/><Relationship Id="rId4" Type="http://schemas.openxmlformats.org/officeDocument/2006/relationships/notesSlide" Target="../notesSlides/notesSlide57.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3.wma"/><Relationship Id="rId1" Type="http://schemas.microsoft.com/office/2007/relationships/media" Target="../media/media63.wma"/><Relationship Id="rId6" Type="http://schemas.openxmlformats.org/officeDocument/2006/relationships/image" Target="../media/image4.png"/><Relationship Id="rId5" Type="http://schemas.openxmlformats.org/officeDocument/2006/relationships/image" Target="../media/image91.jpeg"/><Relationship Id="rId4" Type="http://schemas.openxmlformats.org/officeDocument/2006/relationships/notesSlide" Target="../notesSlides/notesSlide58.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4.wma"/><Relationship Id="rId1" Type="http://schemas.microsoft.com/office/2007/relationships/media" Target="../media/media64.wma"/><Relationship Id="rId6" Type="http://schemas.openxmlformats.org/officeDocument/2006/relationships/image" Target="../media/image4.png"/><Relationship Id="rId5" Type="http://schemas.openxmlformats.org/officeDocument/2006/relationships/image" Target="../media/image91.jpeg"/><Relationship Id="rId4" Type="http://schemas.openxmlformats.org/officeDocument/2006/relationships/notesSlide" Target="../notesSlides/notesSlide59.xml"/></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5.wma"/><Relationship Id="rId1" Type="http://schemas.microsoft.com/office/2007/relationships/media" Target="../media/media65.wma"/><Relationship Id="rId6" Type="http://schemas.openxmlformats.org/officeDocument/2006/relationships/image" Target="../media/image4.png"/><Relationship Id="rId5" Type="http://schemas.openxmlformats.org/officeDocument/2006/relationships/image" Target="../media/image91.jpeg"/><Relationship Id="rId4" Type="http://schemas.openxmlformats.org/officeDocument/2006/relationships/notesSlide" Target="../notesSlides/notesSlide60.xml"/></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6.wma"/><Relationship Id="rId1" Type="http://schemas.microsoft.com/office/2007/relationships/media" Target="../media/media66.wma"/><Relationship Id="rId5" Type="http://schemas.openxmlformats.org/officeDocument/2006/relationships/image" Target="../media/image4.png"/><Relationship Id="rId4" Type="http://schemas.openxmlformats.org/officeDocument/2006/relationships/notesSlide" Target="../notesSlides/notesSlide61.xml"/></Relationships>
</file>

<file path=ppt/slides/_rels/slide67.xml.rels><?xml version="1.0" encoding="UTF-8" standalone="yes"?>
<Relationships xmlns="http://schemas.openxmlformats.org/package/2006/relationships"><Relationship Id="rId8" Type="http://schemas.openxmlformats.org/officeDocument/2006/relationships/hyperlink" Target="http://www.ul.com/" TargetMode="External"/><Relationship Id="rId3" Type="http://schemas.openxmlformats.org/officeDocument/2006/relationships/slideLayout" Target="../slideLayouts/slideLayout2.xml"/><Relationship Id="rId7" Type="http://schemas.openxmlformats.org/officeDocument/2006/relationships/hyperlink" Target="http://www.iccsafe.org/" TargetMode="External"/><Relationship Id="rId2" Type="http://schemas.openxmlformats.org/officeDocument/2006/relationships/audio" Target="../media/media67.wma"/><Relationship Id="rId1" Type="http://schemas.microsoft.com/office/2007/relationships/media" Target="../media/media67.wma"/><Relationship Id="rId6" Type="http://schemas.openxmlformats.org/officeDocument/2006/relationships/hyperlink" Target="http://www.nfpa.org/" TargetMode="External"/><Relationship Id="rId5" Type="http://schemas.openxmlformats.org/officeDocument/2006/relationships/hyperlink" Target="http://www.steeldoor.org/" TargetMode="External"/><Relationship Id="rId10" Type="http://schemas.openxmlformats.org/officeDocument/2006/relationships/image" Target="../media/image4.png"/><Relationship Id="rId4" Type="http://schemas.openxmlformats.org/officeDocument/2006/relationships/notesSlide" Target="../notesSlides/notesSlide62.xml"/><Relationship Id="rId9" Type="http://schemas.openxmlformats.org/officeDocument/2006/relationships/hyperlink" Target="http://www.intertek.com/" TargetMode="External"/></Relationships>
</file>

<file path=ppt/slides/_rels/slide68.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1.jpeg"/><Relationship Id="rId3" Type="http://schemas.openxmlformats.org/officeDocument/2006/relationships/image" Target="../media/image92.jpeg"/><Relationship Id="rId7" Type="http://schemas.openxmlformats.org/officeDocument/2006/relationships/image" Target="../media/image96.jpeg"/><Relationship Id="rId12" Type="http://schemas.openxmlformats.org/officeDocument/2006/relationships/image" Target="../media/image100.jpe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95.jpeg"/><Relationship Id="rId11" Type="http://schemas.openxmlformats.org/officeDocument/2006/relationships/image" Target="../media/image99.jpeg"/><Relationship Id="rId5" Type="http://schemas.openxmlformats.org/officeDocument/2006/relationships/image" Target="../media/image94.jpeg"/><Relationship Id="rId10" Type="http://schemas.openxmlformats.org/officeDocument/2006/relationships/image" Target="../media/image13.jpeg"/><Relationship Id="rId4" Type="http://schemas.openxmlformats.org/officeDocument/2006/relationships/image" Target="../media/image93.jpeg"/><Relationship Id="rId9" Type="http://schemas.openxmlformats.org/officeDocument/2006/relationships/image" Target="../media/image9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4.png"/><Relationship Id="rId5" Type="http://schemas.openxmlformats.org/officeDocument/2006/relationships/image" Target="../media/image21.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4.png"/><Relationship Id="rId5" Type="http://schemas.openxmlformats.org/officeDocument/2006/relationships/image" Target="../media/image22.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4.png"/><Relationship Id="rId5" Type="http://schemas.openxmlformats.org/officeDocument/2006/relationships/image" Target="../media/image23.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Box 6"/>
          <p:cNvSpPr txBox="1">
            <a:spLocks noChangeArrowheads="1"/>
          </p:cNvSpPr>
          <p:nvPr/>
        </p:nvSpPr>
        <p:spPr bwMode="auto">
          <a:xfrm>
            <a:off x="76200" y="6400800"/>
            <a:ext cx="1524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8D2AC8A-0173-4E95-AB42-6A53A7AB5738}" type="slidenum">
              <a:rPr lang="en-US"/>
              <a:pPr algn="r" eaLnBrk="1" hangingPunct="1"/>
              <a:t>1</a:t>
            </a:fld>
            <a:endParaRPr lang="en-US" dirty="0"/>
          </a:p>
        </p:txBody>
      </p:sp>
      <p:sp>
        <p:nvSpPr>
          <p:cNvPr id="7" name="Rectangle 3"/>
          <p:cNvSpPr txBox="1">
            <a:spLocks noChangeArrowheads="1"/>
          </p:cNvSpPr>
          <p:nvPr/>
        </p:nvSpPr>
        <p:spPr bwMode="auto">
          <a:xfrm>
            <a:off x="6540500" y="1482437"/>
            <a:ext cx="2438400" cy="2556163"/>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l" eaLnBrk="1" hangingPunct="1">
              <a:lnSpc>
                <a:spcPct val="125000"/>
              </a:lnSpc>
            </a:pPr>
            <a:r>
              <a:rPr lang="en-US" sz="1600" b="1" kern="0" dirty="0">
                <a:solidFill>
                  <a:schemeClr val="bg1"/>
                </a:solidFill>
              </a:rPr>
              <a:t>Steel Door Institute</a:t>
            </a:r>
            <a:br>
              <a:rPr lang="en-US" sz="1600" b="1" kern="0" dirty="0">
                <a:solidFill>
                  <a:schemeClr val="bg1"/>
                </a:solidFill>
              </a:rPr>
            </a:br>
            <a:r>
              <a:rPr lang="en-US" sz="1400" b="1" kern="0" dirty="0">
                <a:solidFill>
                  <a:schemeClr val="bg1"/>
                </a:solidFill>
              </a:rPr>
              <a:t>30200 Detroit Road</a:t>
            </a:r>
            <a:br>
              <a:rPr lang="en-US" sz="1400" b="1" kern="0" dirty="0">
                <a:solidFill>
                  <a:schemeClr val="bg1"/>
                </a:solidFill>
              </a:rPr>
            </a:br>
            <a:r>
              <a:rPr lang="en-US" sz="1400" b="1" kern="0" dirty="0">
                <a:solidFill>
                  <a:schemeClr val="bg1"/>
                </a:solidFill>
              </a:rPr>
              <a:t>Westlake, Ohio 44145</a:t>
            </a:r>
          </a:p>
          <a:p>
            <a:pPr algn="l" eaLnBrk="1" hangingPunct="1">
              <a:lnSpc>
                <a:spcPct val="125000"/>
              </a:lnSpc>
            </a:pPr>
            <a:endParaRPr lang="en-US" sz="1200" b="1" kern="0" dirty="0">
              <a:solidFill>
                <a:schemeClr val="bg1"/>
              </a:solidFill>
            </a:endParaRPr>
          </a:p>
          <a:p>
            <a:pPr algn="l" eaLnBrk="1" hangingPunct="1">
              <a:lnSpc>
                <a:spcPct val="125000"/>
              </a:lnSpc>
            </a:pPr>
            <a:r>
              <a:rPr lang="en-US" sz="1400" b="1" kern="0" dirty="0">
                <a:solidFill>
                  <a:schemeClr val="bg1"/>
                </a:solidFill>
              </a:rPr>
              <a:t>www.steeldoor.org</a:t>
            </a:r>
            <a:br>
              <a:rPr lang="en-US" sz="1400" b="1" kern="0" dirty="0">
                <a:solidFill>
                  <a:schemeClr val="bg1"/>
                </a:solidFill>
              </a:rPr>
            </a:br>
            <a:br>
              <a:rPr lang="en-US" sz="1200" b="1" kern="0" dirty="0">
                <a:solidFill>
                  <a:schemeClr val="bg1"/>
                </a:solidFill>
              </a:rPr>
            </a:br>
            <a:r>
              <a:rPr lang="en-US" sz="1200" b="1" kern="0" dirty="0">
                <a:solidFill>
                  <a:schemeClr val="bg1"/>
                </a:solidFill>
              </a:rPr>
              <a:t>Phone: 440-899-0010</a:t>
            </a:r>
            <a:br>
              <a:rPr lang="en-US" sz="1200" b="1" kern="0" dirty="0">
                <a:solidFill>
                  <a:schemeClr val="bg1"/>
                </a:solidFill>
              </a:rPr>
            </a:br>
            <a:r>
              <a:rPr lang="en-US" sz="1200" b="1" kern="0" dirty="0">
                <a:solidFill>
                  <a:schemeClr val="bg1"/>
                </a:solidFill>
              </a:rPr>
              <a:t>FAX: 440-892-1404</a:t>
            </a:r>
            <a:br>
              <a:rPr lang="en-US" sz="1200" b="1" kern="0" dirty="0">
                <a:solidFill>
                  <a:schemeClr val="bg1"/>
                </a:solidFill>
              </a:rPr>
            </a:br>
            <a:r>
              <a:rPr lang="en-US" sz="1200" b="1" kern="0" dirty="0">
                <a:solidFill>
                  <a:schemeClr val="bg1"/>
                </a:solidFill>
              </a:rPr>
              <a:t>Email: info@steeldoor.org</a:t>
            </a:r>
            <a:br>
              <a:rPr lang="en-US" sz="1200" b="1" kern="0" dirty="0">
                <a:solidFill>
                  <a:schemeClr val="bg1"/>
                </a:solidFill>
              </a:rPr>
            </a:br>
            <a:br>
              <a:rPr lang="en-US" sz="1400" b="1" kern="0" dirty="0">
                <a:solidFill>
                  <a:schemeClr val="bg1"/>
                </a:solidFill>
              </a:rPr>
            </a:br>
            <a:endParaRPr lang="en-US" sz="1400" b="1" kern="0" dirty="0">
              <a:solidFill>
                <a:schemeClr val="bg1"/>
              </a:solidFill>
            </a:endParaRPr>
          </a:p>
        </p:txBody>
      </p:sp>
      <p:sp>
        <p:nvSpPr>
          <p:cNvPr id="8" name="Text Box 5"/>
          <p:cNvSpPr txBox="1">
            <a:spLocks noChangeArrowheads="1"/>
          </p:cNvSpPr>
          <p:nvPr/>
        </p:nvSpPr>
        <p:spPr bwMode="auto">
          <a:xfrm>
            <a:off x="389731" y="1219200"/>
            <a:ext cx="5715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dirty="0"/>
              <a:t>An AIA Continuing Education Program</a:t>
            </a:r>
            <a:endParaRPr lang="en-US" sz="1600" b="1" i="1" dirty="0">
              <a:solidFill>
                <a:srgbClr val="FF0000"/>
              </a:solidFill>
            </a:endParaRPr>
          </a:p>
        </p:txBody>
      </p:sp>
      <p:sp>
        <p:nvSpPr>
          <p:cNvPr id="9" name="Text Box 6"/>
          <p:cNvSpPr txBox="1">
            <a:spLocks noChangeArrowheads="1"/>
          </p:cNvSpPr>
          <p:nvPr/>
        </p:nvSpPr>
        <p:spPr bwMode="auto">
          <a:xfrm>
            <a:off x="76200" y="482025"/>
            <a:ext cx="9067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spcAft>
                <a:spcPts val="1200"/>
              </a:spcAft>
            </a:pPr>
            <a:r>
              <a:rPr lang="en-US" sz="2800" b="1" dirty="0"/>
              <a:t>Fire Rated Door Assemblies: Compliant Designs</a:t>
            </a:r>
            <a:endParaRPr lang="en-US" sz="2400" i="1"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074" y="6172200"/>
            <a:ext cx="609600" cy="609600"/>
          </a:xfrm>
          <a:prstGeom prst="rect">
            <a:avLst/>
          </a:prstGeom>
        </p:spPr>
      </p:pic>
      <p:pic>
        <p:nvPicPr>
          <p:cNvPr id="18" name="Picture 9" descr="7332_assaabloyLOGO[1]">
            <a:extLst>
              <a:ext uri="{FF2B5EF4-FFF2-40B4-BE49-F238E27FC236}">
                <a16:creationId xmlns:a16="http://schemas.microsoft.com/office/drawing/2014/main" id="{CFF95FB2-CF7D-4760-8983-91EA2B5342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686" y="2187285"/>
            <a:ext cx="1524000" cy="72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7" descr="Curries%20logo_1000x385[1]">
            <a:extLst>
              <a:ext uri="{FF2B5EF4-FFF2-40B4-BE49-F238E27FC236}">
                <a16:creationId xmlns:a16="http://schemas.microsoft.com/office/drawing/2014/main" id="{21395B87-ACEF-45C7-A62E-645E9BD6EE4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686" y="3965045"/>
            <a:ext cx="1518708" cy="58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6" descr="DEAN_CURRIES[1]">
            <a:extLst>
              <a:ext uri="{FF2B5EF4-FFF2-40B4-BE49-F238E27FC236}">
                <a16:creationId xmlns:a16="http://schemas.microsoft.com/office/drawing/2014/main" id="{5D4CF2BA-0BDD-4B6A-AD4C-586BED8F104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9896" y="3162827"/>
            <a:ext cx="1905000" cy="447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2DAF3302-DBDA-4533-8D72-B15D4DB146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03423" y="3905250"/>
            <a:ext cx="14541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2" descr="meskerLogo[1]">
            <a:extLst>
              <a:ext uri="{FF2B5EF4-FFF2-40B4-BE49-F238E27FC236}">
                <a16:creationId xmlns:a16="http://schemas.microsoft.com/office/drawing/2014/main" id="{947B3F21-8425-4FD5-8848-91539E2DC61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20796" y="3124200"/>
            <a:ext cx="1819404"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 descr="republic[1]">
            <a:extLst>
              <a:ext uri="{FF2B5EF4-FFF2-40B4-BE49-F238E27FC236}">
                <a16:creationId xmlns:a16="http://schemas.microsoft.com/office/drawing/2014/main" id="{6628CFF8-9C7F-40DB-8021-CF11ACA9054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5912" y="2822312"/>
            <a:ext cx="1651000" cy="63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31D52F4B-6E37-4EF0-8D88-56F20F344B2B}"/>
              </a:ext>
            </a:extLst>
          </p:cNvPr>
          <p:cNvPicPr>
            <a:picLocks noChangeAspect="1"/>
          </p:cNvPicPr>
          <p:nvPr/>
        </p:nvPicPr>
        <p:blipFill>
          <a:blip r:embed="rId12"/>
          <a:stretch>
            <a:fillRect/>
          </a:stretch>
        </p:blipFill>
        <p:spPr>
          <a:xfrm>
            <a:off x="4448955" y="4800600"/>
            <a:ext cx="1423615" cy="708672"/>
          </a:xfrm>
          <a:prstGeom prst="rect">
            <a:avLst/>
          </a:prstGeom>
        </p:spPr>
      </p:pic>
      <p:pic>
        <p:nvPicPr>
          <p:cNvPr id="25" name="Picture 2" descr="http://www.steeldoor.org/Images/members/memberHMX.jpg">
            <a:extLst>
              <a:ext uri="{FF2B5EF4-FFF2-40B4-BE49-F238E27FC236}">
                <a16:creationId xmlns:a16="http://schemas.microsoft.com/office/drawing/2014/main" id="{10F8F8D1-C2BD-4803-9DE7-B58589DE34A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4127" y="2209800"/>
            <a:ext cx="1461697" cy="64089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s://www.steeldoor.org/Images/members/memberSMP.jpg">
            <a:extLst>
              <a:ext uri="{FF2B5EF4-FFF2-40B4-BE49-F238E27FC236}">
                <a16:creationId xmlns:a16="http://schemas.microsoft.com/office/drawing/2014/main" id="{2C8641A1-0004-4477-BFF7-9E3E69F1DA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589286" y="3689182"/>
            <a:ext cx="1053864" cy="9590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C848799B-979D-4A69-A056-5A521762564F}"/>
              </a:ext>
            </a:extLst>
          </p:cNvPr>
          <p:cNvPicPr>
            <a:picLocks noChangeAspect="1"/>
          </p:cNvPicPr>
          <p:nvPr/>
        </p:nvPicPr>
        <p:blipFill>
          <a:blip r:embed="rId15"/>
          <a:stretch>
            <a:fillRect/>
          </a:stretch>
        </p:blipFill>
        <p:spPr>
          <a:xfrm>
            <a:off x="2486007" y="4872442"/>
            <a:ext cx="1428785" cy="636830"/>
          </a:xfrm>
          <a:prstGeom prst="rect">
            <a:avLst/>
          </a:prstGeom>
        </p:spPr>
      </p:pic>
      <p:pic>
        <p:nvPicPr>
          <p:cNvPr id="39" name="Picture 4" descr="https://www.steeldoor.org/static/dist/img/members/memberDoorComponents.jpg">
            <a:extLst>
              <a:ext uri="{FF2B5EF4-FFF2-40B4-BE49-F238E27FC236}">
                <a16:creationId xmlns:a16="http://schemas.microsoft.com/office/drawing/2014/main" id="{D8D4A302-9572-46B1-88AF-27D23DC84D0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7686" y="4904846"/>
            <a:ext cx="1578512" cy="55774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https://www.steeldoor.org/static/dist/img/members/premier-logo-small.png">
            <a:extLst>
              <a:ext uri="{FF2B5EF4-FFF2-40B4-BE49-F238E27FC236}">
                <a16:creationId xmlns:a16="http://schemas.microsoft.com/office/drawing/2014/main" id="{F176C56B-3157-4733-BBF3-7398A061541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305582" y="2199712"/>
            <a:ext cx="185166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091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75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14325"/>
            <a:ext cx="8839200" cy="1057275"/>
          </a:xfrm>
        </p:spPr>
        <p:txBody>
          <a:bodyPr/>
          <a:lstStyle/>
          <a:p>
            <a:pPr lvl="0"/>
            <a:r>
              <a:rPr lang="en-US" b="1" dirty="0"/>
              <a:t>NFPA 80 – Standard for Fire Doors and Other Opening Protectives</a:t>
            </a:r>
          </a:p>
        </p:txBody>
      </p:sp>
      <p:sp>
        <p:nvSpPr>
          <p:cNvPr id="3" name="Content Placeholder 2"/>
          <p:cNvSpPr>
            <a:spLocks noGrp="1"/>
          </p:cNvSpPr>
          <p:nvPr>
            <p:ph idx="1"/>
          </p:nvPr>
        </p:nvSpPr>
        <p:spPr>
          <a:xfrm>
            <a:off x="152400" y="1471613"/>
            <a:ext cx="8839199" cy="4624387"/>
          </a:xfrm>
        </p:spPr>
        <p:txBody>
          <a:bodyPr>
            <a:normAutofit/>
          </a:bodyPr>
          <a:lstStyle/>
          <a:p>
            <a:pPr marL="285750" indent="-285750">
              <a:buFont typeface="Arial" pitchFamily="34" charset="0"/>
              <a:buChar char="•"/>
            </a:pPr>
            <a:r>
              <a:rPr lang="en-US" dirty="0"/>
              <a:t>NFPA 80 addresses various types of opening protectives.  Chapter 6 covers fire door assemblies typically found in today’s buildings.</a:t>
            </a:r>
          </a:p>
          <a:p>
            <a:pPr marL="628650" lvl="1" indent="-285750"/>
            <a:r>
              <a:rPr lang="en-US" sz="2100" dirty="0"/>
              <a:t>Chapter 1 – Administration</a:t>
            </a:r>
          </a:p>
          <a:p>
            <a:pPr marL="628650" lvl="1" indent="-285750"/>
            <a:r>
              <a:rPr lang="en-US" sz="2100" dirty="0"/>
              <a:t>Chapter 2 – Referenced Publications</a:t>
            </a:r>
          </a:p>
          <a:p>
            <a:pPr marL="628650" lvl="1" indent="-285750"/>
            <a:r>
              <a:rPr lang="en-US" sz="2100" dirty="0"/>
              <a:t>Chapter 3 – Definitions</a:t>
            </a:r>
          </a:p>
          <a:p>
            <a:pPr marL="628650" lvl="1" indent="-285750"/>
            <a:r>
              <a:rPr lang="en-US" sz="2100" dirty="0"/>
              <a:t>Chapter 4 – General Requirements</a:t>
            </a:r>
          </a:p>
          <a:p>
            <a:pPr marL="628650" lvl="1" indent="-285750"/>
            <a:r>
              <a:rPr lang="en-US" sz="2100" dirty="0"/>
              <a:t>Chapter 5 – Care and Maintenance</a:t>
            </a:r>
          </a:p>
          <a:p>
            <a:pPr marL="628650" lvl="1" indent="-285750"/>
            <a:r>
              <a:rPr lang="en-US" sz="2100" b="1" dirty="0">
                <a:solidFill>
                  <a:srgbClr val="FF0000"/>
                </a:solidFill>
              </a:rPr>
              <a:t>Chapter 6 – Swinging Doors with Builders Hardware</a:t>
            </a:r>
          </a:p>
          <a:p>
            <a:pPr marL="628650" lvl="1" indent="-285750"/>
            <a:r>
              <a:rPr lang="en-US" sz="2100" b="1" dirty="0">
                <a:solidFill>
                  <a:srgbClr val="FF0000"/>
                </a:solidFill>
              </a:rPr>
              <a:t>Chapter 7 – Swinging Doors with Fire Door Hardware</a:t>
            </a:r>
          </a:p>
          <a:p>
            <a:pPr marL="628650" lvl="1" indent="-285750"/>
            <a:r>
              <a:rPr lang="en-US" sz="2100" dirty="0"/>
              <a:t>Chapters 8-20 – Other Types of Doors, Glass Block, Dampers, Curtains</a:t>
            </a:r>
          </a:p>
          <a:p>
            <a:pPr marL="628650" lvl="1" indent="-285750"/>
            <a:r>
              <a:rPr lang="en-US" sz="2100" dirty="0"/>
              <a:t>Annexes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28600" y="6172200"/>
            <a:ext cx="609600" cy="609600"/>
          </a:xfrm>
          <a:prstGeom prst="rect">
            <a:avLst/>
          </a:prstGeom>
        </p:spPr>
      </p:pic>
    </p:spTree>
    <p:extLst>
      <p:ext uri="{BB962C8B-B14F-4D97-AF65-F5344CB8AC3E}">
        <p14:creationId xmlns:p14="http://schemas.microsoft.com/office/powerpoint/2010/main" val="266408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95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1800" y="5024735"/>
            <a:ext cx="8118688" cy="461665"/>
          </a:xfrm>
          <a:prstGeom prst="rect">
            <a:avLst/>
          </a:prstGeom>
          <a:noFill/>
        </p:spPr>
        <p:txBody>
          <a:bodyPr wrap="square" rtlCol="0">
            <a:spAutoFit/>
          </a:bodyPr>
          <a:lstStyle/>
          <a:p>
            <a:pPr algn="ctr"/>
            <a:r>
              <a:rPr lang="en-US" sz="2400" b="1" dirty="0">
                <a:solidFill>
                  <a:srgbClr val="FF0000"/>
                </a:solidFill>
              </a:rPr>
              <a:t>Chapter 6 - Swinging Doors with Builders Hardware</a:t>
            </a:r>
          </a:p>
        </p:txBody>
      </p:sp>
      <p:pic>
        <p:nvPicPr>
          <p:cNvPr id="3074" name="Picture 2" descr="C:\Users\Scott\AppData\Local\Temp\SNAGHTML349b65.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4419" y="506009"/>
            <a:ext cx="6013450" cy="4218391"/>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248400"/>
            <a:ext cx="609600" cy="609600"/>
          </a:xfrm>
          <a:prstGeom prst="rect">
            <a:avLst/>
          </a:prstGeom>
        </p:spPr>
      </p:pic>
    </p:spTree>
    <p:extLst>
      <p:ext uri="{BB962C8B-B14F-4D97-AF65-F5344CB8AC3E}">
        <p14:creationId xmlns:p14="http://schemas.microsoft.com/office/powerpoint/2010/main" val="322648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5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tin-clad sliding door, which the owner found, likely came from a building of similar vint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9912" y="466724"/>
            <a:ext cx="3464086" cy="4486276"/>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627159" y="5253335"/>
            <a:ext cx="6040436" cy="830997"/>
          </a:xfrm>
          <a:prstGeom prst="rect">
            <a:avLst/>
          </a:prstGeom>
          <a:noFill/>
        </p:spPr>
        <p:txBody>
          <a:bodyPr wrap="none" rtlCol="0">
            <a:spAutoFit/>
          </a:bodyPr>
          <a:lstStyle/>
          <a:p>
            <a:pPr algn="ctr"/>
            <a:r>
              <a:rPr lang="en-US" sz="2400" b="1" dirty="0">
                <a:solidFill>
                  <a:srgbClr val="FF0000"/>
                </a:solidFill>
              </a:rPr>
              <a:t>Chapter 7 - Swinging and Sliding Doors </a:t>
            </a:r>
            <a:br>
              <a:rPr lang="en-US" sz="2400" b="1" dirty="0">
                <a:solidFill>
                  <a:srgbClr val="FF0000"/>
                </a:solidFill>
              </a:rPr>
            </a:br>
            <a:r>
              <a:rPr lang="en-US" sz="2400" b="1" dirty="0">
                <a:solidFill>
                  <a:srgbClr val="FF0000"/>
                </a:solidFill>
              </a:rPr>
              <a:t>with Fire Door Hardware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325" y="504825"/>
            <a:ext cx="3437875" cy="4448176"/>
          </a:xfrm>
          <a:prstGeom prst="rect">
            <a:avLst/>
          </a:prstGeom>
          <a:ln>
            <a:solidFill>
              <a:schemeClr val="tx1"/>
            </a:solidFill>
          </a:ln>
          <a:effectLst>
            <a:outerShdw blurRad="50800" dist="38100" dir="2700000" algn="tl" rotWithShape="0">
              <a:prstClr val="black">
                <a:alpha val="40000"/>
              </a:prstClr>
            </a:out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72200"/>
            <a:ext cx="609600" cy="609600"/>
          </a:xfrm>
          <a:prstGeom prst="rect">
            <a:avLst/>
          </a:prstGeom>
        </p:spPr>
      </p:pic>
    </p:spTree>
    <p:extLst>
      <p:ext uri="{BB962C8B-B14F-4D97-AF65-F5344CB8AC3E}">
        <p14:creationId xmlns:p14="http://schemas.microsoft.com/office/powerpoint/2010/main" val="269913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9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Classification of Openings</a:t>
            </a:r>
          </a:p>
        </p:txBody>
      </p:sp>
      <p:sp>
        <p:nvSpPr>
          <p:cNvPr id="3" name="Content Placeholder 2"/>
          <p:cNvSpPr>
            <a:spLocks noGrp="1"/>
          </p:cNvSpPr>
          <p:nvPr>
            <p:ph idx="1"/>
          </p:nvPr>
        </p:nvSpPr>
        <p:spPr/>
        <p:txBody>
          <a:bodyPr/>
          <a:lstStyle/>
          <a:p>
            <a:pPr marL="342900" indent="-342900"/>
            <a:r>
              <a:rPr lang="en-US" dirty="0"/>
              <a:t>NFPA 80 classifies the types of openings protected by fire doors using a letter designation:</a:t>
            </a:r>
          </a:p>
          <a:p>
            <a:pPr marL="685800" lvl="1" indent="-342900"/>
            <a:r>
              <a:rPr lang="en-US" sz="2100" u="sng" dirty="0"/>
              <a:t>Class A</a:t>
            </a:r>
            <a:r>
              <a:rPr lang="en-US" sz="2100" dirty="0"/>
              <a:t>—Openings in </a:t>
            </a:r>
            <a:r>
              <a:rPr lang="en-US" sz="2100" b="1" dirty="0">
                <a:solidFill>
                  <a:srgbClr val="FF0000"/>
                </a:solidFill>
              </a:rPr>
              <a:t>fire walls </a:t>
            </a:r>
            <a:r>
              <a:rPr lang="en-US" sz="2100" dirty="0"/>
              <a:t>and in walls that divide a single building into fire areas</a:t>
            </a:r>
          </a:p>
          <a:p>
            <a:pPr marL="685800" lvl="1" indent="-342900"/>
            <a:r>
              <a:rPr lang="en-US" sz="2100" u="sng" dirty="0"/>
              <a:t>Class B</a:t>
            </a:r>
            <a:r>
              <a:rPr lang="en-US" sz="2100" dirty="0"/>
              <a:t>—Openings in </a:t>
            </a:r>
            <a:r>
              <a:rPr lang="en-US" sz="2100" b="1" dirty="0">
                <a:solidFill>
                  <a:srgbClr val="FF0000"/>
                </a:solidFill>
              </a:rPr>
              <a:t>enclosures of vertical communications </a:t>
            </a:r>
            <a:r>
              <a:rPr lang="en-US" sz="2100" dirty="0"/>
              <a:t>through buildings and in 2-hour rated partitions providing </a:t>
            </a:r>
            <a:r>
              <a:rPr lang="en-US" sz="2100" b="1" dirty="0">
                <a:solidFill>
                  <a:srgbClr val="FF0000"/>
                </a:solidFill>
              </a:rPr>
              <a:t>horizontal fire separations</a:t>
            </a:r>
          </a:p>
          <a:p>
            <a:pPr marL="685800" lvl="1" indent="-342900"/>
            <a:r>
              <a:rPr lang="en-US" sz="2100" u="sng" dirty="0"/>
              <a:t>Class C</a:t>
            </a:r>
            <a:r>
              <a:rPr lang="en-US" sz="2100" dirty="0"/>
              <a:t> —Openings in walls or partitions </a:t>
            </a:r>
            <a:r>
              <a:rPr lang="en-US" sz="2100" b="1" dirty="0">
                <a:solidFill>
                  <a:srgbClr val="FF0000"/>
                </a:solidFill>
              </a:rPr>
              <a:t>between rooms and corridors</a:t>
            </a:r>
            <a:r>
              <a:rPr lang="en-US" sz="2100" dirty="0"/>
              <a:t> having a fire resistance rating of 1 hour or less</a:t>
            </a:r>
          </a:p>
          <a:p>
            <a:pPr marL="685800" lvl="1" indent="-342900"/>
            <a:r>
              <a:rPr lang="en-US" sz="2100" u="sng" dirty="0"/>
              <a:t>Class D</a:t>
            </a:r>
            <a:r>
              <a:rPr lang="en-US" sz="2100" dirty="0"/>
              <a:t>—Openings in </a:t>
            </a:r>
            <a:r>
              <a:rPr lang="en-US" sz="2100" b="1" dirty="0">
                <a:solidFill>
                  <a:srgbClr val="FF0000"/>
                </a:solidFill>
              </a:rPr>
              <a:t>exterior walls </a:t>
            </a:r>
            <a:r>
              <a:rPr lang="en-US" sz="2100" dirty="0"/>
              <a:t>subject to </a:t>
            </a:r>
            <a:r>
              <a:rPr lang="en-US" sz="2100" b="1" dirty="0">
                <a:solidFill>
                  <a:srgbClr val="FF0000"/>
                </a:solidFill>
              </a:rPr>
              <a:t>severe fire exposure </a:t>
            </a:r>
            <a:r>
              <a:rPr lang="en-US" sz="2100" dirty="0"/>
              <a:t>from outside the building</a:t>
            </a:r>
          </a:p>
          <a:p>
            <a:pPr marL="685800" lvl="1" indent="-342900"/>
            <a:r>
              <a:rPr lang="en-US" sz="2100" u="sng" dirty="0"/>
              <a:t>Class E</a:t>
            </a:r>
            <a:r>
              <a:rPr lang="en-US" sz="2100" dirty="0"/>
              <a:t>—Openings in exterior walls subject to moderate or light fire exposure from </a:t>
            </a:r>
            <a:r>
              <a:rPr lang="en-US" sz="2100" b="1" dirty="0">
                <a:solidFill>
                  <a:srgbClr val="FF0000"/>
                </a:solidFill>
              </a:rPr>
              <a:t>outside the building</a:t>
            </a:r>
          </a:p>
          <a:p>
            <a:endParaRPr lang="en-US" sz="2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2400" y="6229350"/>
            <a:ext cx="609600" cy="609600"/>
          </a:xfrm>
          <a:prstGeom prst="rect">
            <a:avLst/>
          </a:prstGeom>
        </p:spPr>
      </p:pic>
    </p:spTree>
    <p:extLst>
      <p:ext uri="{BB962C8B-B14F-4D97-AF65-F5344CB8AC3E}">
        <p14:creationId xmlns:p14="http://schemas.microsoft.com/office/powerpoint/2010/main" val="393338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6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Classification of Openings</a:t>
            </a:r>
          </a:p>
        </p:txBody>
      </p:sp>
      <p:sp>
        <p:nvSpPr>
          <p:cNvPr id="3" name="Content Placeholder 2"/>
          <p:cNvSpPr>
            <a:spLocks noGrp="1"/>
          </p:cNvSpPr>
          <p:nvPr>
            <p:ph idx="1"/>
          </p:nvPr>
        </p:nvSpPr>
        <p:spPr>
          <a:xfrm>
            <a:off x="304800" y="1219200"/>
            <a:ext cx="5181600" cy="4957763"/>
          </a:xfrm>
        </p:spPr>
        <p:txBody>
          <a:bodyPr>
            <a:normAutofit/>
          </a:bodyPr>
          <a:lstStyle/>
          <a:p>
            <a:r>
              <a:rPr lang="en-US" dirty="0"/>
              <a:t>Fire door assemblies – also classified by the number of minutes they have been tested to withstand fire:</a:t>
            </a:r>
          </a:p>
          <a:p>
            <a:pPr lvl="1"/>
            <a:r>
              <a:rPr lang="en-US" sz="2100" dirty="0"/>
              <a:t>180 minutes</a:t>
            </a:r>
          </a:p>
          <a:p>
            <a:pPr lvl="1"/>
            <a:r>
              <a:rPr lang="en-US" sz="2100" dirty="0"/>
              <a:t>90 minutes</a:t>
            </a:r>
          </a:p>
          <a:p>
            <a:pPr lvl="1"/>
            <a:r>
              <a:rPr lang="en-US" sz="2100" dirty="0"/>
              <a:t>60 minutes</a:t>
            </a:r>
          </a:p>
          <a:p>
            <a:pPr lvl="1"/>
            <a:r>
              <a:rPr lang="en-US" sz="2100" dirty="0"/>
              <a:t>45 minutes</a:t>
            </a:r>
          </a:p>
          <a:p>
            <a:pPr lvl="1"/>
            <a:r>
              <a:rPr lang="en-US" sz="2100" dirty="0"/>
              <a:t>20 minutes</a:t>
            </a:r>
          </a:p>
          <a:p>
            <a:r>
              <a:rPr lang="en-US" dirty="0"/>
              <a:t>B-label door used in a stair enclosure may either be classified for 60 minutes or 90 minutes</a:t>
            </a:r>
          </a:p>
          <a:p>
            <a:r>
              <a:rPr lang="en-US" dirty="0"/>
              <a:t>Rating is shown on the label</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l="18170" t="14272" r="10000" b="17183"/>
          <a:stretch/>
        </p:blipFill>
        <p:spPr>
          <a:xfrm rot="5400000">
            <a:off x="5096514" y="1934351"/>
            <a:ext cx="4350723" cy="3113753"/>
          </a:xfrm>
          <a:prstGeom prst="rect">
            <a:avLst/>
          </a:prstGeom>
          <a:ln>
            <a:solidFill>
              <a:schemeClr val="tx1"/>
            </a:solidFill>
          </a:ln>
          <a:effectLst>
            <a:outerShdw blurRad="50800" dist="38100" dir="2700000" algn="tl" rotWithShape="0">
              <a:prstClr val="black">
                <a:alpha val="40000"/>
              </a:prst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251" y="6176963"/>
            <a:ext cx="609600" cy="609600"/>
          </a:xfrm>
          <a:prstGeom prst="rect">
            <a:avLst/>
          </a:prstGeom>
        </p:spPr>
      </p:pic>
    </p:spTree>
    <p:extLst>
      <p:ext uri="{BB962C8B-B14F-4D97-AF65-F5344CB8AC3E}">
        <p14:creationId xmlns:p14="http://schemas.microsoft.com/office/powerpoint/2010/main" val="227713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5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76399"/>
            <a:ext cx="4745065" cy="4500563"/>
          </a:xfrm>
        </p:spPr>
        <p:txBody>
          <a:bodyPr/>
          <a:lstStyle/>
          <a:p>
            <a:r>
              <a:rPr lang="en-US" dirty="0"/>
              <a:t>SDI 118, a publication of the Steel Door Institute, covers basic fire door assembly requirements</a:t>
            </a:r>
          </a:p>
          <a:p>
            <a:endParaRPr lang="en-US" dirty="0"/>
          </a:p>
          <a:p>
            <a:r>
              <a:rPr lang="en-US" dirty="0"/>
              <a:t>A graphical representation of the NFPA 80 opening protective requirements is also included </a:t>
            </a:r>
            <a:br>
              <a:rPr lang="en-US" dirty="0"/>
            </a:br>
            <a:r>
              <a:rPr lang="en-US" dirty="0"/>
              <a:t>(</a:t>
            </a:r>
            <a:r>
              <a:rPr lang="en-US" i="1" dirty="0"/>
              <a:t>see next slide</a:t>
            </a:r>
            <a:r>
              <a:rPr lang="en-US" dirty="0"/>
              <a:t>)</a:t>
            </a:r>
          </a:p>
        </p:txBody>
      </p:sp>
      <p:sp>
        <p:nvSpPr>
          <p:cNvPr id="9" name="Title 8"/>
          <p:cNvSpPr>
            <a:spLocks noGrp="1"/>
          </p:cNvSpPr>
          <p:nvPr>
            <p:ph type="title"/>
          </p:nvPr>
        </p:nvSpPr>
        <p:spPr/>
        <p:txBody>
          <a:bodyPr/>
          <a:lstStyle/>
          <a:p>
            <a:r>
              <a:rPr lang="en-US" b="1" dirty="0"/>
              <a:t>SDI 118</a:t>
            </a:r>
          </a:p>
        </p:txBody>
      </p:sp>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511" b="1285"/>
          <a:stretch/>
        </p:blipFill>
        <p:spPr>
          <a:xfrm>
            <a:off x="5333999" y="1462637"/>
            <a:ext cx="3286203" cy="4252363"/>
          </a:xfrm>
          <a:prstGeom prst="rect">
            <a:avLst/>
          </a:prstGeom>
          <a:ln>
            <a:solidFill>
              <a:schemeClr val="tx1"/>
            </a:solidFill>
          </a:ln>
          <a:effectLst>
            <a:outerShdw blurRad="50800" dist="38100" dir="2700000" algn="tl" rotWithShape="0">
              <a:prstClr val="black">
                <a:alpha val="40000"/>
              </a:prstClr>
            </a:out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450" y="6196013"/>
            <a:ext cx="609600" cy="609600"/>
          </a:xfrm>
          <a:prstGeom prst="rect">
            <a:avLst/>
          </a:prstGeom>
        </p:spPr>
      </p:pic>
    </p:spTree>
    <p:extLst>
      <p:ext uri="{BB962C8B-B14F-4D97-AF65-F5344CB8AC3E}">
        <p14:creationId xmlns:p14="http://schemas.microsoft.com/office/powerpoint/2010/main" val="11876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7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09600" y="462671"/>
            <a:ext cx="7943907" cy="5328529"/>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72200"/>
            <a:ext cx="609600" cy="609600"/>
          </a:xfrm>
          <a:prstGeom prst="rect">
            <a:avLst/>
          </a:prstGeom>
        </p:spPr>
      </p:pic>
    </p:spTree>
    <p:extLst>
      <p:ext uri="{BB962C8B-B14F-4D97-AF65-F5344CB8AC3E}">
        <p14:creationId xmlns:p14="http://schemas.microsoft.com/office/powerpoint/2010/main" val="168449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30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Classification of Openings</a:t>
            </a:r>
          </a:p>
        </p:txBody>
      </p:sp>
      <p:sp>
        <p:nvSpPr>
          <p:cNvPr id="3" name="Content Placeholder 2"/>
          <p:cNvSpPr>
            <a:spLocks noGrp="1"/>
          </p:cNvSpPr>
          <p:nvPr>
            <p:ph idx="1"/>
          </p:nvPr>
        </p:nvSpPr>
        <p:spPr>
          <a:xfrm>
            <a:off x="152400" y="1295400"/>
            <a:ext cx="5181600" cy="5215759"/>
          </a:xfrm>
        </p:spPr>
        <p:txBody>
          <a:bodyPr>
            <a:normAutofit/>
          </a:bodyPr>
          <a:lstStyle/>
          <a:p>
            <a:r>
              <a:rPr lang="en-US" dirty="0"/>
              <a:t>The fuel load adjacent to a door is typically lower than the fuel load against a wall, so the rating of a fire door assembly is usually lower than the rating of the wall</a:t>
            </a:r>
          </a:p>
          <a:p>
            <a:endParaRPr lang="en-US" dirty="0"/>
          </a:p>
          <a:p>
            <a:r>
              <a:rPr lang="en-US" dirty="0"/>
              <a:t>Fire doors that are no longer used should be replaced with construction equivalent to the wall rating</a:t>
            </a:r>
          </a:p>
          <a:p>
            <a:endParaRPr lang="en-US" dirty="0"/>
          </a:p>
          <a:p>
            <a:r>
              <a:rPr lang="en-US" dirty="0"/>
              <a:t>The photo illustrates a cabinet that has been placed in front of an unused door, increasing the fuel load</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350816"/>
            <a:ext cx="3200402" cy="4364185"/>
          </a:xfrm>
          <a:prstGeom prst="rect">
            <a:avLst/>
          </a:prstGeom>
          <a:ln>
            <a:solidFill>
              <a:schemeClr val="tx1"/>
            </a:solidFill>
          </a:ln>
          <a:effectLst>
            <a:outerShdw blurRad="50800" dist="38100" dir="2700000" algn="tl" rotWithShape="0">
              <a:prstClr val="black">
                <a:alpha val="40000"/>
              </a:prstClr>
            </a:outerShdw>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 y="6172200"/>
            <a:ext cx="609600" cy="609600"/>
          </a:xfrm>
          <a:prstGeom prst="rect">
            <a:avLst/>
          </a:prstGeom>
        </p:spPr>
      </p:pic>
    </p:spTree>
    <p:extLst>
      <p:ext uri="{BB962C8B-B14F-4D97-AF65-F5344CB8AC3E}">
        <p14:creationId xmlns:p14="http://schemas.microsoft.com/office/powerpoint/2010/main" val="25502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1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Components</a:t>
            </a:r>
          </a:p>
        </p:txBody>
      </p:sp>
      <p:sp>
        <p:nvSpPr>
          <p:cNvPr id="3" name="Content Placeholder 2"/>
          <p:cNvSpPr>
            <a:spLocks noGrp="1"/>
          </p:cNvSpPr>
          <p:nvPr>
            <p:ph idx="1"/>
          </p:nvPr>
        </p:nvSpPr>
        <p:spPr>
          <a:xfrm>
            <a:off x="304800" y="1600201"/>
            <a:ext cx="5715000" cy="4576762"/>
          </a:xfrm>
        </p:spPr>
        <p:txBody>
          <a:bodyPr/>
          <a:lstStyle/>
          <a:p>
            <a:r>
              <a:rPr lang="en-US" dirty="0"/>
              <a:t>Components used as part of a fire door assembly must be listed for that purpose</a:t>
            </a:r>
          </a:p>
          <a:p>
            <a:endParaRPr lang="en-US" dirty="0"/>
          </a:p>
          <a:p>
            <a:r>
              <a:rPr lang="en-US" dirty="0"/>
              <a:t>Components may be from different manufacturers and different listing laboratories</a:t>
            </a:r>
          </a:p>
        </p:txBody>
      </p:sp>
      <p:pic>
        <p:nvPicPr>
          <p:cNvPr id="1026" name="Picture 2" descr="C:\Users\Scott\AppData\Local\Temp\SNAGHTML3d1f2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268" y="3505200"/>
            <a:ext cx="2442286" cy="1667732"/>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350" y="6176963"/>
            <a:ext cx="609600" cy="609600"/>
          </a:xfrm>
          <a:prstGeom prst="rect">
            <a:avLst/>
          </a:prstGeom>
        </p:spPr>
      </p:pic>
      <p:pic>
        <p:nvPicPr>
          <p:cNvPr id="5" name="Picture 2" descr="image0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1508" y="1600200"/>
            <a:ext cx="1501806"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9586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Performance</a:t>
            </a:r>
          </a:p>
        </p:txBody>
      </p:sp>
      <p:sp>
        <p:nvSpPr>
          <p:cNvPr id="3" name="Content Placeholder 2"/>
          <p:cNvSpPr>
            <a:spLocks noGrp="1"/>
          </p:cNvSpPr>
          <p:nvPr>
            <p:ph idx="1"/>
          </p:nvPr>
        </p:nvSpPr>
        <p:spPr>
          <a:xfrm>
            <a:off x="152400" y="1524000"/>
            <a:ext cx="4953000" cy="4652963"/>
          </a:xfrm>
        </p:spPr>
        <p:txBody>
          <a:bodyPr/>
          <a:lstStyle/>
          <a:p>
            <a:r>
              <a:rPr lang="en-US" dirty="0"/>
              <a:t>Fire door must be closed and latched at the time of a fire to provide protection</a:t>
            </a:r>
          </a:p>
          <a:p>
            <a:endParaRPr lang="en-US" dirty="0"/>
          </a:p>
          <a:p>
            <a:r>
              <a:rPr lang="en-US" dirty="0"/>
              <a:t>During a fire, smoke would enter the stair through this open door</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51801" y="1806199"/>
            <a:ext cx="4086387" cy="3064790"/>
          </a:xfrm>
          <a:prstGeom prst="rect">
            <a:avLst/>
          </a:prstGeom>
          <a:ln>
            <a:solidFill>
              <a:schemeClr val="tx1"/>
            </a:solidFill>
          </a:ln>
          <a:effectLst>
            <a:outerShdw blurRad="50800" dist="38100" dir="2700000" algn="tl" rotWithShape="0">
              <a:prstClr val="black">
                <a:alpha val="40000"/>
              </a:prstClr>
            </a:outerShdw>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0" y="6172200"/>
            <a:ext cx="609600" cy="609600"/>
          </a:xfrm>
          <a:prstGeom prst="rect">
            <a:avLst/>
          </a:prstGeom>
        </p:spPr>
      </p:pic>
    </p:spTree>
    <p:extLst>
      <p:ext uri="{BB962C8B-B14F-4D97-AF65-F5344CB8AC3E}">
        <p14:creationId xmlns:p14="http://schemas.microsoft.com/office/powerpoint/2010/main" val="117449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60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the Steel Door Institute (SDI)?</a:t>
            </a:r>
          </a:p>
        </p:txBody>
      </p:sp>
      <p:sp>
        <p:nvSpPr>
          <p:cNvPr id="3" name="Content Placeholder 2"/>
          <p:cNvSpPr>
            <a:spLocks noGrp="1"/>
          </p:cNvSpPr>
          <p:nvPr>
            <p:ph idx="1"/>
          </p:nvPr>
        </p:nvSpPr>
        <p:spPr>
          <a:xfrm>
            <a:off x="381000" y="1371600"/>
            <a:ext cx="8382000" cy="4506913"/>
          </a:xfrm>
        </p:spPr>
        <p:txBody>
          <a:bodyPr/>
          <a:lstStyle/>
          <a:p>
            <a:r>
              <a:rPr lang="en-US" dirty="0"/>
              <a:t>The Steel Door Institute has 11 members </a:t>
            </a:r>
          </a:p>
          <a:p>
            <a:endParaRPr lang="en-US" dirty="0"/>
          </a:p>
          <a:p>
            <a:r>
              <a:rPr lang="en-US" b="1" dirty="0"/>
              <a:t>Design professionals specify SDI manufacturers to ensure that their doors and frames meet the SDI standards they specify</a:t>
            </a:r>
          </a:p>
          <a:p>
            <a:endParaRPr lang="en-US" dirty="0"/>
          </a:p>
          <a:p>
            <a:r>
              <a:rPr lang="en-US" dirty="0"/>
              <a:t>Each member is actively involved in committees that develop codes, fire tests, and more</a:t>
            </a:r>
          </a:p>
          <a:p>
            <a:endParaRPr lang="en-US" dirty="0"/>
          </a:p>
          <a:p>
            <a:r>
              <a:rPr lang="en-US" dirty="0"/>
              <a:t>Standards are offered online at no charge</a:t>
            </a:r>
            <a:endParaRPr lang="en-US" sz="2400" dirty="0"/>
          </a:p>
          <a:p>
            <a:endParaRPr lang="en-US" dirty="0"/>
          </a:p>
          <a:p>
            <a:r>
              <a:rPr lang="en-US" dirty="0"/>
              <a:t>SDI serves as secretary to the Accredited Standards Committee (ASC) A250</a:t>
            </a:r>
          </a:p>
          <a:p>
            <a:endParaRPr lang="en-US" dirty="0"/>
          </a:p>
        </p:txBody>
      </p:sp>
      <p:sp>
        <p:nvSpPr>
          <p:cNvPr id="4" name="Slide Number Placeholder 3"/>
          <p:cNvSpPr>
            <a:spLocks noGrp="1"/>
          </p:cNvSpPr>
          <p:nvPr>
            <p:ph type="sldNum" sz="quarter" idx="10"/>
          </p:nvPr>
        </p:nvSpPr>
        <p:spPr/>
        <p:txBody>
          <a:bodyPr/>
          <a:lstStyle/>
          <a:p>
            <a:pPr>
              <a:defRPr/>
            </a:pPr>
            <a:fld id="{54C50C6D-498B-41D2-85F2-CE338E35E616}" type="slidenum">
              <a:rPr lang="en-US" smtClean="0"/>
              <a:pPr>
                <a:defRPr/>
              </a:pPr>
              <a:t>2</a:t>
            </a:fld>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248400"/>
            <a:ext cx="609600" cy="609600"/>
          </a:xfrm>
          <a:prstGeom prst="rect">
            <a:avLst/>
          </a:prstGeom>
        </p:spPr>
      </p:pic>
    </p:spTree>
    <p:extLst>
      <p:ext uri="{BB962C8B-B14F-4D97-AF65-F5344CB8AC3E}">
        <p14:creationId xmlns:p14="http://schemas.microsoft.com/office/powerpoint/2010/main" val="2276695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55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re Door - non-fire side.jpg"/>
          <p:cNvPicPr>
            <a:picLocks noChangeAspect="1"/>
          </p:cNvPicPr>
          <p:nvPr/>
        </p:nvPicPr>
        <p:blipFill>
          <a:blip r:embed="rId5" cstate="print"/>
          <a:srcRect r="1099" b="19314"/>
          <a:stretch>
            <a:fillRect/>
          </a:stretch>
        </p:blipFill>
        <p:spPr>
          <a:xfrm>
            <a:off x="685800" y="1752600"/>
            <a:ext cx="3820161" cy="335280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Fire Door - fire side.jpg"/>
          <p:cNvPicPr>
            <a:picLocks noChangeAspect="1"/>
          </p:cNvPicPr>
          <p:nvPr/>
        </p:nvPicPr>
        <p:blipFill>
          <a:blip r:embed="rId6" cstate="print"/>
          <a:srcRect l="7392"/>
          <a:stretch>
            <a:fillRect/>
          </a:stretch>
        </p:blipFill>
        <p:spPr>
          <a:xfrm>
            <a:off x="4959458" y="1752600"/>
            <a:ext cx="3658629" cy="3352800"/>
          </a:xfrm>
          <a:prstGeom prst="rect">
            <a:avLst/>
          </a:prstGeom>
          <a:ln>
            <a:solidFill>
              <a:schemeClr val="tx1"/>
            </a:solidFill>
          </a:ln>
          <a:effectLst>
            <a:outerShdw blurRad="50800" dist="38100" dir="2700000" algn="tl" rotWithShape="0">
              <a:prstClr val="black">
                <a:alpha val="40000"/>
              </a:prstClr>
            </a:outerShdw>
          </a:effectLst>
        </p:spPr>
      </p:pic>
      <p:sp>
        <p:nvSpPr>
          <p:cNvPr id="37891" name="TextBox 4"/>
          <p:cNvSpPr txBox="1">
            <a:spLocks noChangeArrowheads="1"/>
          </p:cNvSpPr>
          <p:nvPr/>
        </p:nvSpPr>
        <p:spPr bwMode="auto">
          <a:xfrm>
            <a:off x="504825" y="5966936"/>
            <a:ext cx="4454633" cy="738664"/>
          </a:xfrm>
          <a:prstGeom prst="rect">
            <a:avLst/>
          </a:prstGeom>
          <a:noFill/>
          <a:ln w="9525">
            <a:noFill/>
            <a:miter lim="800000"/>
            <a:headEnd/>
            <a:tailEnd/>
          </a:ln>
        </p:spPr>
        <p:txBody>
          <a:bodyPr wrap="square">
            <a:spAutoFit/>
          </a:bodyPr>
          <a:lstStyle/>
          <a:p>
            <a:pPr algn="r"/>
            <a:r>
              <a:rPr lang="en-US" sz="1400" dirty="0">
                <a:latin typeface="Lucida Sans Unicode" pitchFamily="34" charset="0"/>
              </a:rPr>
              <a:t>Photos courtesy of</a:t>
            </a:r>
          </a:p>
          <a:p>
            <a:pPr algn="r"/>
            <a:r>
              <a:rPr lang="en-US" sz="1400" dirty="0">
                <a:latin typeface="Lucida Sans Unicode" pitchFamily="34" charset="0"/>
              </a:rPr>
              <a:t>Fire Protection Specialist Christopher Taylor </a:t>
            </a:r>
          </a:p>
          <a:p>
            <a:pPr algn="r"/>
            <a:r>
              <a:rPr lang="en-US" sz="1400" dirty="0">
                <a:latin typeface="Lucida Sans Unicode" pitchFamily="34" charset="0"/>
              </a:rPr>
              <a:t>NYS Office of Fire Prevention and Control</a:t>
            </a:r>
          </a:p>
        </p:txBody>
      </p:sp>
      <p:sp>
        <p:nvSpPr>
          <p:cNvPr id="7" name="Title 2"/>
          <p:cNvSpPr>
            <a:spLocks noGrp="1"/>
          </p:cNvSpPr>
          <p:nvPr>
            <p:ph type="title"/>
          </p:nvPr>
        </p:nvSpPr>
        <p:spPr>
          <a:xfrm>
            <a:off x="685800" y="381001"/>
            <a:ext cx="8153400" cy="1066800"/>
          </a:xfrm>
        </p:spPr>
        <p:txBody>
          <a:bodyPr/>
          <a:lstStyle/>
          <a:p>
            <a:pPr algn="l" eaLnBrk="1" fontAlgn="auto" hangingPunct="1">
              <a:spcAft>
                <a:spcPts val="0"/>
              </a:spcAft>
              <a:defRPr/>
            </a:pPr>
            <a:r>
              <a:rPr lang="en-US" sz="2000" b="0" dirty="0"/>
              <a:t>A closed fire door protected the Robert Moses Nature Center during a fire that started in the workshop</a:t>
            </a:r>
            <a:endParaRPr lang="en-US"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00025" y="6172200"/>
            <a:ext cx="609600" cy="609600"/>
          </a:xfrm>
          <a:prstGeom prst="rect">
            <a:avLst/>
          </a:prstGeom>
        </p:spPr>
      </p:pic>
    </p:spTree>
    <p:extLst>
      <p:ext uri="{BB962C8B-B14F-4D97-AF65-F5344CB8AC3E}">
        <p14:creationId xmlns:p14="http://schemas.microsoft.com/office/powerpoint/2010/main" val="439034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fedPortionofBuilding.JPG"/>
          <p:cNvPicPr>
            <a:picLocks noChangeAspect="1"/>
          </p:cNvPicPr>
          <p:nvPr/>
        </p:nvPicPr>
        <p:blipFill>
          <a:blip r:embed="rId5" cstate="print"/>
          <a:stretch>
            <a:fillRect/>
          </a:stretch>
        </p:blipFill>
        <p:spPr>
          <a:xfrm>
            <a:off x="515426" y="1133474"/>
            <a:ext cx="8518284" cy="5624513"/>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descr="Collapsed Section.jpg"/>
          <p:cNvPicPr>
            <a:picLocks noChangeAspect="1"/>
          </p:cNvPicPr>
          <p:nvPr/>
        </p:nvPicPr>
        <p:blipFill>
          <a:blip r:embed="rId6" cstate="print"/>
          <a:stretch>
            <a:fillRect/>
          </a:stretch>
        </p:blipFill>
        <p:spPr>
          <a:xfrm>
            <a:off x="185736" y="228608"/>
            <a:ext cx="4318110" cy="3114675"/>
          </a:xfrm>
          <a:prstGeom prst="rect">
            <a:avLst/>
          </a:prstGeom>
          <a:ln>
            <a:solidFill>
              <a:schemeClr val="tx1"/>
            </a:solidFill>
          </a:ln>
          <a:effectLst>
            <a:outerShdw blurRad="50800" dist="38100" dir="2700000" algn="tl" rotWithShape="0">
              <a:prstClr val="black">
                <a:alpha val="40000"/>
              </a:prstClr>
            </a:outerShdw>
          </a:effectLst>
        </p:spPr>
      </p:pic>
      <p:sp>
        <p:nvSpPr>
          <p:cNvPr id="4" name="TextBox 4"/>
          <p:cNvSpPr txBox="1">
            <a:spLocks noChangeArrowheads="1"/>
          </p:cNvSpPr>
          <p:nvPr/>
        </p:nvSpPr>
        <p:spPr bwMode="auto">
          <a:xfrm>
            <a:off x="4657835" y="363278"/>
            <a:ext cx="4454633" cy="738664"/>
          </a:xfrm>
          <a:prstGeom prst="rect">
            <a:avLst/>
          </a:prstGeom>
          <a:noFill/>
          <a:ln w="9525">
            <a:noFill/>
            <a:miter lim="800000"/>
            <a:headEnd/>
            <a:tailEnd/>
          </a:ln>
        </p:spPr>
        <p:txBody>
          <a:bodyPr wrap="square">
            <a:spAutoFit/>
          </a:bodyPr>
          <a:lstStyle/>
          <a:p>
            <a:pPr algn="r"/>
            <a:r>
              <a:rPr lang="en-US" sz="1400" dirty="0">
                <a:latin typeface="Lucida Sans Unicode" pitchFamily="34" charset="0"/>
              </a:rPr>
              <a:t>Photos courtesy of</a:t>
            </a:r>
          </a:p>
          <a:p>
            <a:pPr algn="r"/>
            <a:r>
              <a:rPr lang="en-US" sz="1400" dirty="0">
                <a:latin typeface="Lucida Sans Unicode" pitchFamily="34" charset="0"/>
              </a:rPr>
              <a:t>Fire Protection Specialist Christopher Taylor </a:t>
            </a:r>
          </a:p>
          <a:p>
            <a:pPr algn="r"/>
            <a:r>
              <a:rPr lang="en-US" sz="1400" dirty="0">
                <a:latin typeface="Lucida Sans Unicode" pitchFamily="34" charset="0"/>
              </a:rPr>
              <a:t>NYS Office of Fire Prevention and Control</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736" y="6148387"/>
            <a:ext cx="609600" cy="609600"/>
          </a:xfrm>
          <a:prstGeom prst="rect">
            <a:avLst/>
          </a:prstGeom>
        </p:spPr>
      </p:pic>
    </p:spTree>
    <p:extLst>
      <p:ext uri="{BB962C8B-B14F-4D97-AF65-F5344CB8AC3E}">
        <p14:creationId xmlns:p14="http://schemas.microsoft.com/office/powerpoint/2010/main" val="419076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54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6301"/>
            <a:ext cx="8839200" cy="568099"/>
          </a:xfrm>
        </p:spPr>
        <p:txBody>
          <a:bodyPr/>
          <a:lstStyle/>
          <a:p>
            <a:r>
              <a:rPr lang="en-US" dirty="0"/>
              <a:t>Labels</a:t>
            </a:r>
          </a:p>
        </p:txBody>
      </p:sp>
      <p:sp>
        <p:nvSpPr>
          <p:cNvPr id="3" name="Content Placeholder 2"/>
          <p:cNvSpPr>
            <a:spLocks noGrp="1"/>
          </p:cNvSpPr>
          <p:nvPr>
            <p:ph idx="1"/>
          </p:nvPr>
        </p:nvSpPr>
        <p:spPr>
          <a:xfrm>
            <a:off x="628650" y="1290637"/>
            <a:ext cx="7886700" cy="5110163"/>
          </a:xfrm>
        </p:spPr>
        <p:txBody>
          <a:bodyPr/>
          <a:lstStyle/>
          <a:p>
            <a:r>
              <a:rPr lang="en-US" dirty="0"/>
              <a:t>Labels must remain visible and legible</a:t>
            </a:r>
          </a:p>
          <a:p>
            <a:endParaRPr lang="en-US" dirty="0"/>
          </a:p>
          <a:p>
            <a:r>
              <a:rPr lang="en-US" dirty="0"/>
              <a:t>Include detailed information such as the rating, test methods, required latch throw, smoke resistance, and an issue number</a:t>
            </a:r>
          </a:p>
          <a:p>
            <a:endParaRPr lang="en-US" dirty="0"/>
          </a:p>
          <a:p>
            <a:r>
              <a:rPr lang="en-US" dirty="0"/>
              <a:t>Issue number can be used for further information</a:t>
            </a:r>
          </a:p>
        </p:txBody>
      </p:sp>
      <p:pic>
        <p:nvPicPr>
          <p:cNvPr id="5" name="Picture 4"/>
          <p:cNvPicPr>
            <a:picLocks noChangeAspect="1"/>
          </p:cNvPicPr>
          <p:nvPr/>
        </p:nvPicPr>
        <p:blipFill>
          <a:blip r:embed="rId5"/>
          <a:stretch>
            <a:fillRect/>
          </a:stretch>
        </p:blipFill>
        <p:spPr>
          <a:xfrm>
            <a:off x="1143283" y="3846737"/>
            <a:ext cx="6857433" cy="194446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38863"/>
            <a:ext cx="609600" cy="609600"/>
          </a:xfrm>
          <a:prstGeom prst="rect">
            <a:avLst/>
          </a:prstGeom>
        </p:spPr>
      </p:pic>
    </p:spTree>
    <p:extLst>
      <p:ext uri="{BB962C8B-B14F-4D97-AF65-F5344CB8AC3E}">
        <p14:creationId xmlns:p14="http://schemas.microsoft.com/office/powerpoint/2010/main" val="62794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0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Construction Labels</a:t>
            </a:r>
          </a:p>
        </p:txBody>
      </p:sp>
      <p:sp>
        <p:nvSpPr>
          <p:cNvPr id="3" name="Content Placeholder 2"/>
          <p:cNvSpPr>
            <a:spLocks noGrp="1"/>
          </p:cNvSpPr>
          <p:nvPr>
            <p:ph idx="1"/>
          </p:nvPr>
        </p:nvSpPr>
        <p:spPr>
          <a:xfrm>
            <a:off x="304800" y="1447800"/>
            <a:ext cx="6248400" cy="4729163"/>
          </a:xfrm>
        </p:spPr>
        <p:txBody>
          <a:bodyPr/>
          <a:lstStyle/>
          <a:p>
            <a:r>
              <a:rPr lang="en-US" dirty="0"/>
              <a:t>Sometimes used when design calls for a door or frame that has not been tested</a:t>
            </a:r>
          </a:p>
          <a:p>
            <a:endParaRPr lang="en-US" dirty="0"/>
          </a:p>
          <a:p>
            <a:r>
              <a:rPr lang="en-US" dirty="0"/>
              <a:t>Label states door or frame is constructed of the same materials and methods as a listed product</a:t>
            </a:r>
          </a:p>
          <a:p>
            <a:endParaRPr lang="en-US" dirty="0"/>
          </a:p>
          <a:p>
            <a:r>
              <a:rPr lang="en-US" dirty="0"/>
              <a:t>Commonly used for oversized doors and frames</a:t>
            </a:r>
          </a:p>
          <a:p>
            <a:endParaRPr lang="en-US" dirty="0"/>
          </a:p>
          <a:p>
            <a:r>
              <a:rPr lang="en-US" dirty="0"/>
              <a:t>Authority Having Jurisdiction (AHJ) must approve the use of construction labels</a:t>
            </a:r>
          </a:p>
        </p:txBody>
      </p:sp>
      <p:pic>
        <p:nvPicPr>
          <p:cNvPr id="6" name="Picture 5"/>
          <p:cNvPicPr>
            <a:picLocks noChangeAspect="1"/>
          </p:cNvPicPr>
          <p:nvPr/>
        </p:nvPicPr>
        <p:blipFill>
          <a:blip r:embed="rId5"/>
          <a:stretch>
            <a:fillRect/>
          </a:stretch>
        </p:blipFill>
        <p:spPr>
          <a:xfrm>
            <a:off x="6705600" y="914400"/>
            <a:ext cx="2057400" cy="511778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450" y="6157913"/>
            <a:ext cx="609600" cy="609600"/>
          </a:xfrm>
          <a:prstGeom prst="rect">
            <a:avLst/>
          </a:prstGeom>
        </p:spPr>
      </p:pic>
    </p:spTree>
    <p:extLst>
      <p:ext uri="{BB962C8B-B14F-4D97-AF65-F5344CB8AC3E}">
        <p14:creationId xmlns:p14="http://schemas.microsoft.com/office/powerpoint/2010/main" val="19158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7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a:t>
            </a:r>
          </a:p>
        </p:txBody>
      </p:sp>
      <p:sp>
        <p:nvSpPr>
          <p:cNvPr id="3" name="Content Placeholder 2"/>
          <p:cNvSpPr>
            <a:spLocks noGrp="1"/>
          </p:cNvSpPr>
          <p:nvPr>
            <p:ph idx="1"/>
          </p:nvPr>
        </p:nvSpPr>
        <p:spPr>
          <a:xfrm>
            <a:off x="380999" y="1524000"/>
            <a:ext cx="4482077" cy="1295399"/>
          </a:xfrm>
        </p:spPr>
        <p:txBody>
          <a:bodyPr/>
          <a:lstStyle/>
          <a:p>
            <a:r>
              <a:rPr lang="en-US" dirty="0"/>
              <a:t>Fire door test furnace replicates effects of a fire.</a:t>
            </a:r>
            <a:endParaRPr lang="en-US" baseline="0" dirty="0"/>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202583"/>
            <a:ext cx="4482077" cy="2826257"/>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8800" y="1371600"/>
            <a:ext cx="2977470" cy="338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07224"/>
            <a:ext cx="609600" cy="609600"/>
          </a:xfrm>
          <a:prstGeom prst="rect">
            <a:avLst/>
          </a:prstGeom>
        </p:spPr>
      </p:pic>
    </p:spTree>
    <p:extLst>
      <p:ext uri="{BB962C8B-B14F-4D97-AF65-F5344CB8AC3E}">
        <p14:creationId xmlns:p14="http://schemas.microsoft.com/office/powerpoint/2010/main" val="289744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a:t>
            </a:r>
          </a:p>
        </p:txBody>
      </p:sp>
      <p:sp>
        <p:nvSpPr>
          <p:cNvPr id="3" name="Content Placeholder 2"/>
          <p:cNvSpPr>
            <a:spLocks noGrp="1"/>
          </p:cNvSpPr>
          <p:nvPr>
            <p:ph idx="1"/>
          </p:nvPr>
        </p:nvSpPr>
        <p:spPr>
          <a:xfrm>
            <a:off x="152400" y="1295400"/>
            <a:ext cx="5029200" cy="4652963"/>
          </a:xfrm>
        </p:spPr>
        <p:txBody>
          <a:bodyPr/>
          <a:lstStyle/>
          <a:p>
            <a:r>
              <a:rPr lang="en-US" dirty="0"/>
              <a:t>IBC - opening </a:t>
            </a:r>
            <a:r>
              <a:rPr lang="en-US" dirty="0" err="1"/>
              <a:t>protectives</a:t>
            </a:r>
            <a:r>
              <a:rPr lang="en-US" dirty="0"/>
              <a:t> tested to UL 10C or NFPA 252 with the neutral pressure plane at 40 inches above the floor after 5 minutes – positive pressure test method</a:t>
            </a:r>
          </a:p>
          <a:p>
            <a:endParaRPr lang="en-US" dirty="0"/>
          </a:p>
          <a:p>
            <a:r>
              <a:rPr lang="en-US" dirty="0"/>
              <a:t>Positive pressure testing more accurately replicates an actual fire than previous test methods</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6399" y="3581400"/>
            <a:ext cx="3285639" cy="2192991"/>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86400" y="1020652"/>
            <a:ext cx="3285638" cy="2192990"/>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1143000" y="5915353"/>
            <a:ext cx="4572000" cy="523220"/>
          </a:xfrm>
          <a:prstGeom prst="rect">
            <a:avLst/>
          </a:prstGeom>
        </p:spPr>
        <p:txBody>
          <a:bodyPr>
            <a:spAutoFit/>
          </a:bodyPr>
          <a:lstStyle/>
          <a:p>
            <a:pPr algn="r"/>
            <a:r>
              <a:rPr lang="en-US" sz="1400" dirty="0">
                <a:latin typeface="Lucida Sans Unicode" pitchFamily="34" charset="0"/>
              </a:rPr>
              <a:t>Photos courtesy of Leslie Miller</a:t>
            </a:r>
          </a:p>
          <a:p>
            <a:pPr algn="r"/>
            <a:r>
              <a:rPr lang="en-US" sz="1400" dirty="0">
                <a:latin typeface="Lucida Sans Unicode" pitchFamily="34" charset="0"/>
              </a:rPr>
              <a:t>Fire Protection Publications</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76963"/>
            <a:ext cx="609600" cy="609600"/>
          </a:xfrm>
          <a:prstGeom prst="rect">
            <a:avLst/>
          </a:prstGeom>
        </p:spPr>
      </p:pic>
    </p:spTree>
    <p:extLst>
      <p:ext uri="{BB962C8B-B14F-4D97-AF65-F5344CB8AC3E}">
        <p14:creationId xmlns:p14="http://schemas.microsoft.com/office/powerpoint/2010/main" val="349244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354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Testing</a:t>
            </a:r>
          </a:p>
        </p:txBody>
      </p:sp>
      <p:sp>
        <p:nvSpPr>
          <p:cNvPr id="3" name="Content Placeholder 2"/>
          <p:cNvSpPr>
            <a:spLocks noGrp="1"/>
          </p:cNvSpPr>
          <p:nvPr>
            <p:ph idx="1"/>
          </p:nvPr>
        </p:nvSpPr>
        <p:spPr>
          <a:xfrm>
            <a:off x="3505201" y="1523999"/>
            <a:ext cx="5029200" cy="1741751"/>
          </a:xfrm>
        </p:spPr>
        <p:txBody>
          <a:bodyPr/>
          <a:lstStyle/>
          <a:p>
            <a:r>
              <a:rPr lang="en-US" dirty="0"/>
              <a:t>Hose stream test occurs after fire test</a:t>
            </a:r>
          </a:p>
          <a:p>
            <a:endParaRPr lang="en-US" dirty="0"/>
          </a:p>
          <a:p>
            <a:r>
              <a:rPr lang="en-US" dirty="0"/>
              <a:t>Not typically required for 20-minute doors in the US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3276600"/>
            <a:ext cx="3730602" cy="2489981"/>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038" y="1295400"/>
            <a:ext cx="2739517" cy="4104469"/>
          </a:xfrm>
          <a:prstGeom prst="rect">
            <a:avLst/>
          </a:prstGeom>
          <a:ln>
            <a:solidFill>
              <a:schemeClr val="tx1"/>
            </a:solidFill>
          </a:ln>
          <a:effectLst>
            <a:outerShdw blurRad="50800" dist="38100" dir="2700000" algn="tl" rotWithShape="0">
              <a:prstClr val="black">
                <a:alpha val="40000"/>
              </a:prstClr>
            </a:outerShdw>
          </a:effectLst>
        </p:spPr>
      </p:pic>
      <p:sp>
        <p:nvSpPr>
          <p:cNvPr id="6" name="Rectangle 5"/>
          <p:cNvSpPr/>
          <p:nvPr/>
        </p:nvSpPr>
        <p:spPr>
          <a:xfrm>
            <a:off x="4419600" y="5837615"/>
            <a:ext cx="4572000" cy="523220"/>
          </a:xfrm>
          <a:prstGeom prst="rect">
            <a:avLst/>
          </a:prstGeom>
        </p:spPr>
        <p:txBody>
          <a:bodyPr>
            <a:spAutoFit/>
          </a:bodyPr>
          <a:lstStyle/>
          <a:p>
            <a:pPr algn="r"/>
            <a:r>
              <a:rPr lang="en-US" sz="1400" dirty="0">
                <a:latin typeface="Lucida Sans Unicode" pitchFamily="34" charset="0"/>
              </a:rPr>
              <a:t>Photos courtesy of Leslie Miller</a:t>
            </a:r>
          </a:p>
          <a:p>
            <a:pPr algn="r"/>
            <a:r>
              <a:rPr lang="en-US" sz="1400" dirty="0">
                <a:latin typeface="Lucida Sans Unicode" pitchFamily="34" charset="0"/>
              </a:rPr>
              <a:t>Fire Protection Publications</a:t>
            </a:r>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1450" y="6134100"/>
            <a:ext cx="609600" cy="609600"/>
          </a:xfrm>
          <a:prstGeom prst="rect">
            <a:avLst/>
          </a:prstGeom>
        </p:spPr>
      </p:pic>
    </p:spTree>
    <p:extLst>
      <p:ext uri="{BB962C8B-B14F-4D97-AF65-F5344CB8AC3E}">
        <p14:creationId xmlns:p14="http://schemas.microsoft.com/office/powerpoint/2010/main" val="657043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10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524000"/>
            <a:ext cx="8034903" cy="3733800"/>
          </a:xfrm>
        </p:spPr>
        <p:txBody>
          <a:bodyPr/>
          <a:lstStyle/>
          <a:p>
            <a:r>
              <a:rPr lang="en-US" b="1" dirty="0">
                <a:solidFill>
                  <a:srgbClr val="FF0000"/>
                </a:solidFill>
              </a:rPr>
              <a:t>Fire-protection-rated</a:t>
            </a:r>
            <a:r>
              <a:rPr lang="en-US" dirty="0"/>
              <a:t> assemblies - </a:t>
            </a:r>
            <a:r>
              <a:rPr lang="en-US" b="1" dirty="0">
                <a:solidFill>
                  <a:srgbClr val="FF0000"/>
                </a:solidFill>
              </a:rPr>
              <a:t>UL 10C or NFPA 252</a:t>
            </a:r>
            <a:endParaRPr lang="en-US" dirty="0"/>
          </a:p>
          <a:p>
            <a:endParaRPr lang="en-US" dirty="0"/>
          </a:p>
          <a:p>
            <a:r>
              <a:rPr lang="en-US" b="1" dirty="0">
                <a:solidFill>
                  <a:srgbClr val="FF0000"/>
                </a:solidFill>
              </a:rPr>
              <a:t>Fire-resistance-rated </a:t>
            </a:r>
            <a:r>
              <a:rPr lang="en-US" dirty="0"/>
              <a:t>assemblies - </a:t>
            </a:r>
            <a:r>
              <a:rPr lang="en-US" b="1" dirty="0">
                <a:solidFill>
                  <a:srgbClr val="FF0000"/>
                </a:solidFill>
              </a:rPr>
              <a:t>UL 263 or ASTM E119</a:t>
            </a:r>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76478"/>
            <a:ext cx="609600" cy="609600"/>
          </a:xfrm>
          <a:prstGeom prst="rect">
            <a:avLst/>
          </a:prstGeom>
        </p:spPr>
      </p:pic>
      <p:sp>
        <p:nvSpPr>
          <p:cNvPr id="6" name="Title 1"/>
          <p:cNvSpPr txBox="1">
            <a:spLocks/>
          </p:cNvSpPr>
          <p:nvPr/>
        </p:nvSpPr>
        <p:spPr bwMode="auto">
          <a:xfrm>
            <a:off x="628650" y="0"/>
            <a:ext cx="78867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Fire Protection vs. Fire Resistance</a:t>
            </a:r>
          </a:p>
        </p:txBody>
      </p:sp>
    </p:spTree>
    <p:extLst>
      <p:ext uri="{BB962C8B-B14F-4D97-AF65-F5344CB8AC3E}">
        <p14:creationId xmlns:p14="http://schemas.microsoft.com/office/powerpoint/2010/main" val="358018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7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49" y="1219200"/>
            <a:ext cx="8303078" cy="4582325"/>
          </a:xfrm>
        </p:spPr>
        <p:txBody>
          <a:bodyPr/>
          <a:lstStyle/>
          <a:p>
            <a:r>
              <a:rPr lang="en-US" dirty="0"/>
              <a:t>Fire-protection-rated transom and sidelight frames are not permitted in some locations, as shown in Table 716.5 in the 2015 IBC</a:t>
            </a:r>
          </a:p>
          <a:p>
            <a:r>
              <a:rPr lang="en-US" dirty="0"/>
              <a:t>These locations require fire-resistance-rated frames, with a rating equal to the rating of the wall.</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70" y="2667000"/>
            <a:ext cx="8719457" cy="3537530"/>
          </a:xfrm>
          <a:prstGeom prst="rect">
            <a:avLst/>
          </a:prstGeom>
        </p:spPr>
      </p:pic>
      <p:sp>
        <p:nvSpPr>
          <p:cNvPr id="6" name="Rectangle 5"/>
          <p:cNvSpPr/>
          <p:nvPr/>
        </p:nvSpPr>
        <p:spPr>
          <a:xfrm>
            <a:off x="5319590" y="3124200"/>
            <a:ext cx="1530661" cy="3045417"/>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628650" y="0"/>
            <a:ext cx="7886700" cy="1325563"/>
          </a:xfrm>
        </p:spPr>
        <p:txBody>
          <a:bodyPr/>
          <a:lstStyle/>
          <a:p>
            <a:r>
              <a:rPr lang="en-US" b="1" dirty="0"/>
              <a:t>Fire Protection vs. Fire Resistance</a:t>
            </a:r>
          </a:p>
        </p:txBody>
      </p:sp>
      <p:cxnSp>
        <p:nvCxnSpPr>
          <p:cNvPr id="16" name="Straight Connector 15"/>
          <p:cNvCxnSpPr/>
          <p:nvPr/>
        </p:nvCxnSpPr>
        <p:spPr>
          <a:xfrm>
            <a:off x="3998563" y="6439554"/>
            <a:ext cx="0" cy="774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2" name="Group 11"/>
          <p:cNvGrpSpPr/>
          <p:nvPr/>
        </p:nvGrpSpPr>
        <p:grpSpPr>
          <a:xfrm rot="10800000">
            <a:off x="185977" y="5899283"/>
            <a:ext cx="8803040" cy="577716"/>
            <a:chOff x="212271" y="2801498"/>
            <a:chExt cx="8719457" cy="577716"/>
          </a:xfrm>
        </p:grpSpPr>
        <p:cxnSp>
          <p:nvCxnSpPr>
            <p:cNvPr id="14" name="Straight Connector 13"/>
            <p:cNvCxnSpPr/>
            <p:nvPr/>
          </p:nvCxnSpPr>
          <p:spPr>
            <a:xfrm>
              <a:off x="212271" y="3041730"/>
              <a:ext cx="3707268" cy="774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998564" y="3041730"/>
              <a:ext cx="0" cy="774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916395" y="2801498"/>
              <a:ext cx="123987" cy="247973"/>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040371" y="2801498"/>
              <a:ext cx="293505" cy="577716"/>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4333876" y="3041730"/>
              <a:ext cx="238124" cy="337484"/>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572000" y="3041730"/>
              <a:ext cx="4359728" cy="774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773" y="6207113"/>
            <a:ext cx="609600" cy="609600"/>
          </a:xfrm>
          <a:prstGeom prst="rect">
            <a:avLst/>
          </a:prstGeom>
        </p:spPr>
      </p:pic>
    </p:spTree>
    <p:extLst>
      <p:ext uri="{BB962C8B-B14F-4D97-AF65-F5344CB8AC3E}">
        <p14:creationId xmlns:p14="http://schemas.microsoft.com/office/powerpoint/2010/main" val="247019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7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270" y="2438400"/>
            <a:ext cx="8788459" cy="3494376"/>
          </a:xfrm>
          <a:prstGeom prst="rect">
            <a:avLst/>
          </a:prstGeom>
        </p:spPr>
      </p:pic>
      <p:sp>
        <p:nvSpPr>
          <p:cNvPr id="6" name="Rectangle 5"/>
          <p:cNvSpPr/>
          <p:nvPr/>
        </p:nvSpPr>
        <p:spPr>
          <a:xfrm>
            <a:off x="5334000" y="3720819"/>
            <a:ext cx="1557546" cy="2231331"/>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rot="10800000">
            <a:off x="185977" y="2089283"/>
            <a:ext cx="8803040" cy="577716"/>
            <a:chOff x="212271" y="2801498"/>
            <a:chExt cx="8719457" cy="577716"/>
          </a:xfrm>
        </p:grpSpPr>
        <p:cxnSp>
          <p:nvCxnSpPr>
            <p:cNvPr id="9" name="Straight Connector 8"/>
            <p:cNvCxnSpPr/>
            <p:nvPr/>
          </p:nvCxnSpPr>
          <p:spPr>
            <a:xfrm>
              <a:off x="212271" y="3041730"/>
              <a:ext cx="3707268" cy="774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998564" y="3041730"/>
              <a:ext cx="0" cy="774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916395" y="2801498"/>
              <a:ext cx="123987" cy="247973"/>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040371" y="2801498"/>
              <a:ext cx="293505" cy="577716"/>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4333876" y="3041730"/>
              <a:ext cx="238124" cy="337484"/>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572000" y="3041730"/>
              <a:ext cx="4359728" cy="7741"/>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Content Placeholder 1"/>
          <p:cNvSpPr>
            <a:spLocks noGrp="1"/>
          </p:cNvSpPr>
          <p:nvPr>
            <p:ph idx="1"/>
          </p:nvPr>
        </p:nvSpPr>
        <p:spPr>
          <a:xfrm>
            <a:off x="152400" y="1208087"/>
            <a:ext cx="8839200" cy="4964113"/>
          </a:xfrm>
        </p:spPr>
        <p:txBody>
          <a:bodyPr/>
          <a:lstStyle/>
          <a:p>
            <a:r>
              <a:rPr lang="en-US" dirty="0"/>
              <a:t>Table 716.5 of the 2015 IBC permits fire-protection-rated assemblies in some locations</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3271" y="6134100"/>
            <a:ext cx="609600" cy="609600"/>
          </a:xfrm>
          <a:prstGeom prst="rect">
            <a:avLst/>
          </a:prstGeom>
        </p:spPr>
      </p:pic>
      <p:sp>
        <p:nvSpPr>
          <p:cNvPr id="16" name="Title 1"/>
          <p:cNvSpPr txBox="1">
            <a:spLocks/>
          </p:cNvSpPr>
          <p:nvPr/>
        </p:nvSpPr>
        <p:spPr bwMode="auto">
          <a:xfrm>
            <a:off x="628650" y="0"/>
            <a:ext cx="78867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a:t>Fire Protection vs. Fire Resistance</a:t>
            </a:r>
            <a:endParaRPr lang="en-US" kern="0" dirty="0"/>
          </a:p>
        </p:txBody>
      </p:sp>
    </p:spTree>
    <p:extLst>
      <p:ext uri="{BB962C8B-B14F-4D97-AF65-F5344CB8AC3E}">
        <p14:creationId xmlns:p14="http://schemas.microsoft.com/office/powerpoint/2010/main" val="2127657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Fire Door Assemblies</a:t>
            </a:r>
          </a:p>
        </p:txBody>
      </p:sp>
      <p:sp>
        <p:nvSpPr>
          <p:cNvPr id="3" name="Content Placeholder 2"/>
          <p:cNvSpPr>
            <a:spLocks noGrp="1"/>
          </p:cNvSpPr>
          <p:nvPr>
            <p:ph idx="1"/>
          </p:nvPr>
        </p:nvSpPr>
        <p:spPr>
          <a:xfrm>
            <a:off x="152400" y="1824037"/>
            <a:ext cx="4724400" cy="5033963"/>
          </a:xfrm>
        </p:spPr>
        <p:txBody>
          <a:bodyPr/>
          <a:lstStyle/>
          <a:p>
            <a:pPr lvl="0"/>
            <a:r>
              <a:rPr lang="en-US" dirty="0"/>
              <a:t>Fire-resistance-rated walls with a compartmentalize a building to deter </a:t>
            </a:r>
            <a:r>
              <a:rPr lang="en-US" baseline="0" dirty="0"/>
              <a:t>the spread of smoke and flames</a:t>
            </a:r>
            <a:br>
              <a:rPr lang="en-US" baseline="0" dirty="0"/>
            </a:br>
            <a:endParaRPr lang="en-US" baseline="0" dirty="0"/>
          </a:p>
          <a:p>
            <a:pPr lvl="0"/>
            <a:r>
              <a:rPr lang="en-US" baseline="0" dirty="0"/>
              <a:t>Opening </a:t>
            </a:r>
            <a:r>
              <a:rPr lang="en-US" baseline="0" dirty="0" err="1"/>
              <a:t>protectives</a:t>
            </a:r>
            <a:r>
              <a:rPr lang="en-US" baseline="0" dirty="0"/>
              <a:t>, also known as fire door assemblies</a:t>
            </a:r>
            <a:r>
              <a:rPr lang="en-US" dirty="0"/>
              <a:t> protect openings in these walls</a:t>
            </a:r>
          </a:p>
        </p:txBody>
      </p:sp>
      <p:pic>
        <p:nvPicPr>
          <p:cNvPr id="1026" name="Picture 2" descr="C:\Users\Scott\AppData\Local\Temp\SNAGHTML2fd34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14437"/>
            <a:ext cx="3048000" cy="457539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 y="6167437"/>
            <a:ext cx="609600" cy="609600"/>
          </a:xfrm>
          <a:prstGeom prst="rect">
            <a:avLst/>
          </a:prstGeom>
        </p:spPr>
      </p:pic>
    </p:spTree>
    <p:extLst>
      <p:ext uri="{BB962C8B-B14F-4D97-AF65-F5344CB8AC3E}">
        <p14:creationId xmlns:p14="http://schemas.microsoft.com/office/powerpoint/2010/main" val="91319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45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295400"/>
            <a:ext cx="8610600" cy="4881563"/>
          </a:xfrm>
        </p:spPr>
        <p:txBody>
          <a:bodyPr/>
          <a:lstStyle/>
          <a:p>
            <a:r>
              <a:rPr lang="en-US" dirty="0"/>
              <a:t>Section 707.6 of the 2015 IBC limits openings in a fire barrier, but this limit does not apply to assemblies tested to ASTM E119 or UL 263 </a:t>
            </a:r>
          </a:p>
        </p:txBody>
      </p:sp>
      <p:grpSp>
        <p:nvGrpSpPr>
          <p:cNvPr id="17" name="Group 16"/>
          <p:cNvGrpSpPr/>
          <p:nvPr/>
        </p:nvGrpSpPr>
        <p:grpSpPr>
          <a:xfrm>
            <a:off x="878425" y="2362200"/>
            <a:ext cx="7636925" cy="3852494"/>
            <a:chOff x="878425" y="2721487"/>
            <a:chExt cx="7636925" cy="3852494"/>
          </a:xfrm>
        </p:grpSpPr>
        <p:grpSp>
          <p:nvGrpSpPr>
            <p:cNvPr id="7" name="Group 6"/>
            <p:cNvGrpSpPr/>
            <p:nvPr/>
          </p:nvGrpSpPr>
          <p:grpSpPr>
            <a:xfrm>
              <a:off x="878425" y="2721487"/>
              <a:ext cx="7459668" cy="3852494"/>
              <a:chOff x="506461" y="2721487"/>
              <a:chExt cx="7459668" cy="385249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461" y="2721487"/>
                <a:ext cx="6188807" cy="2559614"/>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71011" y="4906497"/>
                <a:ext cx="5495118" cy="1667484"/>
              </a:xfrm>
              <a:prstGeom prst="rect">
                <a:avLst/>
              </a:prstGeom>
            </p:spPr>
          </p:pic>
        </p:grpSp>
        <p:sp>
          <p:nvSpPr>
            <p:cNvPr id="15" name="Rectangle 14"/>
            <p:cNvSpPr/>
            <p:nvPr/>
          </p:nvSpPr>
          <p:spPr>
            <a:xfrm>
              <a:off x="2842975" y="4906497"/>
              <a:ext cx="5672375" cy="16674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28600" y="6176963"/>
            <a:ext cx="609600" cy="609600"/>
          </a:xfrm>
          <a:prstGeom prst="rect">
            <a:avLst/>
          </a:prstGeom>
        </p:spPr>
      </p:pic>
      <p:sp>
        <p:nvSpPr>
          <p:cNvPr id="16" name="Title 1"/>
          <p:cNvSpPr txBox="1">
            <a:spLocks/>
          </p:cNvSpPr>
          <p:nvPr/>
        </p:nvSpPr>
        <p:spPr bwMode="auto">
          <a:xfrm>
            <a:off x="628650" y="0"/>
            <a:ext cx="78867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Fire Protection vs. Fire Resistance</a:t>
            </a:r>
          </a:p>
        </p:txBody>
      </p:sp>
    </p:spTree>
    <p:extLst>
      <p:ext uri="{BB962C8B-B14F-4D97-AF65-F5344CB8AC3E}">
        <p14:creationId xmlns:p14="http://schemas.microsoft.com/office/powerpoint/2010/main" val="126431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9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5257800" cy="4652963"/>
          </a:xfrm>
        </p:spPr>
        <p:txBody>
          <a:bodyPr/>
          <a:lstStyle/>
          <a:p>
            <a:r>
              <a:rPr lang="en-US" baseline="0" dirty="0"/>
              <a:t>Manufacturers have limitations on glazing in fire doors and frames</a:t>
            </a:r>
          </a:p>
          <a:p>
            <a:endParaRPr lang="en-US" dirty="0"/>
          </a:p>
          <a:p>
            <a:r>
              <a:rPr lang="en-US" dirty="0"/>
              <a:t>May vary by type of glazing</a:t>
            </a:r>
          </a:p>
          <a:p>
            <a:endParaRPr lang="en-US" dirty="0"/>
          </a:p>
          <a:p>
            <a:r>
              <a:rPr lang="en-US" dirty="0"/>
              <a:t>Fire-resistance-rated frames require fire-resistance-rated glazing</a:t>
            </a:r>
            <a:endParaRPr lang="en-US" baseline="0" dirty="0"/>
          </a:p>
        </p:txBody>
      </p:sp>
      <p:pic>
        <p:nvPicPr>
          <p:cNvPr id="2050" name="Picture 2" descr="http://sweets.construction.com/swts_content_files/25125/E78836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6425" y="1676400"/>
            <a:ext cx="2949221" cy="28956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76963"/>
            <a:ext cx="609600" cy="609600"/>
          </a:xfrm>
          <a:prstGeom prst="rect">
            <a:avLst/>
          </a:prstGeom>
        </p:spPr>
      </p:pic>
      <p:sp>
        <p:nvSpPr>
          <p:cNvPr id="7" name="Title 1"/>
          <p:cNvSpPr txBox="1">
            <a:spLocks/>
          </p:cNvSpPr>
          <p:nvPr/>
        </p:nvSpPr>
        <p:spPr bwMode="auto">
          <a:xfrm>
            <a:off x="628650" y="0"/>
            <a:ext cx="7886700" cy="132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kern="0" dirty="0"/>
              <a:t>Fire Protection vs. Fire Resistance</a:t>
            </a:r>
          </a:p>
        </p:txBody>
      </p:sp>
    </p:spTree>
    <p:extLst>
      <p:ext uri="{BB962C8B-B14F-4D97-AF65-F5344CB8AC3E}">
        <p14:creationId xmlns:p14="http://schemas.microsoft.com/office/powerpoint/2010/main" val="36586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7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baseline="0" dirty="0"/>
              <a:t>Design Considerations</a:t>
            </a:r>
            <a:endParaRPr lang="en-US" b="1" dirty="0"/>
          </a:p>
        </p:txBody>
      </p:sp>
      <p:sp>
        <p:nvSpPr>
          <p:cNvPr id="3" name="Content Placeholder 2"/>
          <p:cNvSpPr>
            <a:spLocks noGrp="1"/>
          </p:cNvSpPr>
          <p:nvPr>
            <p:ph idx="1"/>
          </p:nvPr>
        </p:nvSpPr>
        <p:spPr>
          <a:xfrm>
            <a:off x="152400" y="1524000"/>
            <a:ext cx="5413644" cy="4652963"/>
          </a:xfrm>
        </p:spPr>
        <p:txBody>
          <a:bodyPr>
            <a:normAutofit/>
          </a:bodyPr>
          <a:lstStyle/>
          <a:p>
            <a:r>
              <a:rPr lang="en-US" baseline="0" dirty="0"/>
              <a:t>Door opening sizes are limited by </a:t>
            </a:r>
            <a:r>
              <a:rPr lang="en-US" dirty="0"/>
              <a:t>manufacturer’s listings and also by structural integrity and ability to function properly</a:t>
            </a:r>
          </a:p>
          <a:p>
            <a:endParaRPr lang="en-US" baseline="0" dirty="0"/>
          </a:p>
          <a:p>
            <a:r>
              <a:rPr lang="en-US" baseline="0" dirty="0"/>
              <a:t>Jamb </a:t>
            </a:r>
            <a:r>
              <a:rPr lang="en-US" dirty="0"/>
              <a:t>depth of frame relates to wall thickness – verify availability of fire rated configuration for custom profiles</a:t>
            </a:r>
            <a:endParaRPr lang="en-US" baseline="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7400" y="969401"/>
            <a:ext cx="2822844" cy="2251932"/>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b="45085"/>
          <a:stretch/>
        </p:blipFill>
        <p:spPr>
          <a:xfrm>
            <a:off x="5445128" y="3158293"/>
            <a:ext cx="1857599" cy="2937707"/>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t="55424"/>
          <a:stretch/>
        </p:blipFill>
        <p:spPr>
          <a:xfrm>
            <a:off x="6967023" y="3429000"/>
            <a:ext cx="2053424" cy="2636003"/>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21696"/>
            <a:ext cx="609600" cy="609600"/>
          </a:xfrm>
          <a:prstGeom prst="rect">
            <a:avLst/>
          </a:prstGeom>
        </p:spPr>
      </p:pic>
    </p:spTree>
    <p:extLst>
      <p:ext uri="{BB962C8B-B14F-4D97-AF65-F5344CB8AC3E}">
        <p14:creationId xmlns:p14="http://schemas.microsoft.com/office/powerpoint/2010/main" val="246330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baseline="0" dirty="0"/>
              <a:t>Anchors</a:t>
            </a:r>
            <a:endParaRPr lang="en-US" b="1" dirty="0"/>
          </a:p>
        </p:txBody>
      </p:sp>
      <p:sp>
        <p:nvSpPr>
          <p:cNvPr id="3" name="Content Placeholder 2"/>
          <p:cNvSpPr>
            <a:spLocks noGrp="1"/>
          </p:cNvSpPr>
          <p:nvPr>
            <p:ph idx="1"/>
          </p:nvPr>
        </p:nvSpPr>
        <p:spPr>
          <a:xfrm>
            <a:off x="152400" y="1524001"/>
            <a:ext cx="5029200" cy="4652962"/>
          </a:xfrm>
        </p:spPr>
        <p:txBody>
          <a:bodyPr/>
          <a:lstStyle/>
          <a:p>
            <a:r>
              <a:rPr lang="en-US" dirty="0"/>
              <a:t>Anchors and installation methods provided by the manufacturer must be used</a:t>
            </a:r>
          </a:p>
          <a:p>
            <a:endParaRPr lang="en-US" dirty="0"/>
          </a:p>
          <a:p>
            <a:r>
              <a:rPr lang="en-US" dirty="0"/>
              <a:t>Anchor options - stud framing, masonry, existing walls, and compression anchors for drywall frames</a:t>
            </a:r>
          </a:p>
          <a:p>
            <a:endParaRPr lang="en-US" dirty="0"/>
          </a:p>
          <a:p>
            <a:r>
              <a:rPr lang="en-US" dirty="0"/>
              <a:t>Base anchors may be used in lieu of an additional wall anchor</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6611" y="3581401"/>
            <a:ext cx="1838589" cy="23622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00800" y="1352385"/>
            <a:ext cx="2114550" cy="1964251"/>
          </a:xfrm>
          <a:prstGeom prst="rect">
            <a:avLst/>
          </a:prstGeom>
        </p:spPr>
      </p:pic>
      <p:sp>
        <p:nvSpPr>
          <p:cNvPr id="7" name="TextBox 6"/>
          <p:cNvSpPr txBox="1"/>
          <p:nvPr/>
        </p:nvSpPr>
        <p:spPr>
          <a:xfrm>
            <a:off x="7279101" y="4942586"/>
            <a:ext cx="952505" cy="707886"/>
          </a:xfrm>
          <a:prstGeom prst="rect">
            <a:avLst/>
          </a:prstGeom>
          <a:noFill/>
        </p:spPr>
        <p:txBody>
          <a:bodyPr wrap="none" rtlCol="0">
            <a:spAutoFit/>
          </a:bodyPr>
          <a:lstStyle/>
          <a:p>
            <a:r>
              <a:rPr lang="en-US" sz="2000" b="1" dirty="0">
                <a:solidFill>
                  <a:srgbClr val="FF0000"/>
                </a:solidFill>
              </a:rPr>
              <a:t>Stud </a:t>
            </a:r>
          </a:p>
          <a:p>
            <a:r>
              <a:rPr lang="en-US" sz="2000" b="1" dirty="0">
                <a:solidFill>
                  <a:srgbClr val="FF0000"/>
                </a:solidFill>
              </a:rPr>
              <a:t>Anchor</a:t>
            </a:r>
          </a:p>
        </p:txBody>
      </p:sp>
      <p:sp>
        <p:nvSpPr>
          <p:cNvPr id="8" name="TextBox 7"/>
          <p:cNvSpPr txBox="1"/>
          <p:nvPr/>
        </p:nvSpPr>
        <p:spPr>
          <a:xfrm>
            <a:off x="5410200" y="1337173"/>
            <a:ext cx="1128386" cy="1015663"/>
          </a:xfrm>
          <a:prstGeom prst="rect">
            <a:avLst/>
          </a:prstGeom>
          <a:noFill/>
        </p:spPr>
        <p:txBody>
          <a:bodyPr wrap="none" rtlCol="0">
            <a:spAutoFit/>
          </a:bodyPr>
          <a:lstStyle/>
          <a:p>
            <a:r>
              <a:rPr lang="en-US" sz="2000" b="1" dirty="0">
                <a:solidFill>
                  <a:srgbClr val="FF0000"/>
                </a:solidFill>
              </a:rPr>
              <a:t>Masonry</a:t>
            </a:r>
          </a:p>
          <a:p>
            <a:r>
              <a:rPr lang="en-US" sz="2000" b="1" dirty="0">
                <a:solidFill>
                  <a:srgbClr val="FF0000"/>
                </a:solidFill>
              </a:rPr>
              <a:t>Wire</a:t>
            </a:r>
          </a:p>
          <a:p>
            <a:r>
              <a:rPr lang="en-US" sz="2000" b="1" dirty="0">
                <a:solidFill>
                  <a:srgbClr val="FF0000"/>
                </a:solidFill>
              </a:rPr>
              <a:t>Anchor</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76963"/>
            <a:ext cx="609600" cy="609600"/>
          </a:xfrm>
          <a:prstGeom prst="rect">
            <a:avLst/>
          </a:prstGeom>
        </p:spPr>
      </p:pic>
    </p:spTree>
    <p:extLst>
      <p:ext uri="{BB962C8B-B14F-4D97-AF65-F5344CB8AC3E}">
        <p14:creationId xmlns:p14="http://schemas.microsoft.com/office/powerpoint/2010/main" val="54535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252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dirty="0"/>
              <a:t>Frame Construction</a:t>
            </a:r>
          </a:p>
        </p:txBody>
      </p:sp>
      <p:sp>
        <p:nvSpPr>
          <p:cNvPr id="3" name="Content Placeholder 2"/>
          <p:cNvSpPr>
            <a:spLocks noGrp="1"/>
          </p:cNvSpPr>
          <p:nvPr>
            <p:ph idx="1"/>
          </p:nvPr>
        </p:nvSpPr>
        <p:spPr>
          <a:xfrm>
            <a:off x="152400" y="1600200"/>
            <a:ext cx="5562600" cy="4576763"/>
          </a:xfrm>
        </p:spPr>
        <p:txBody>
          <a:bodyPr/>
          <a:lstStyle/>
          <a:p>
            <a:r>
              <a:rPr lang="en-US" dirty="0"/>
              <a:t>3-sided frames may be supplied as welded frames or as knocked-down frames</a:t>
            </a:r>
          </a:p>
          <a:p>
            <a:endParaRPr lang="en-US" dirty="0"/>
          </a:p>
          <a:p>
            <a:r>
              <a:rPr lang="en-US" dirty="0"/>
              <a:t>Transom, sidelight, and borrowed light frames are typically welded units, but may be field-spliced</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2218" y="1219200"/>
            <a:ext cx="2710782" cy="474598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76963"/>
            <a:ext cx="609600" cy="609600"/>
          </a:xfrm>
          <a:prstGeom prst="rect">
            <a:avLst/>
          </a:prstGeom>
        </p:spPr>
      </p:pic>
    </p:spTree>
    <p:extLst>
      <p:ext uri="{BB962C8B-B14F-4D97-AF65-F5344CB8AC3E}">
        <p14:creationId xmlns:p14="http://schemas.microsoft.com/office/powerpoint/2010/main" val="330835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8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1" baseline="0" dirty="0"/>
              <a:t>Double-Egress </a:t>
            </a:r>
            <a:r>
              <a:rPr lang="en-US" b="1" dirty="0"/>
              <a:t>P</a:t>
            </a:r>
            <a:r>
              <a:rPr lang="en-US" b="1" baseline="0" dirty="0"/>
              <a:t>airs</a:t>
            </a:r>
            <a:endParaRPr lang="en-US" b="1" dirty="0"/>
          </a:p>
        </p:txBody>
      </p:sp>
      <p:sp>
        <p:nvSpPr>
          <p:cNvPr id="3" name="Content Placeholder 2"/>
          <p:cNvSpPr>
            <a:spLocks noGrp="1"/>
          </p:cNvSpPr>
          <p:nvPr>
            <p:ph idx="1"/>
          </p:nvPr>
        </p:nvSpPr>
        <p:spPr>
          <a:xfrm>
            <a:off x="152400" y="1524000"/>
            <a:ext cx="5257800" cy="4652963"/>
          </a:xfrm>
        </p:spPr>
        <p:txBody>
          <a:bodyPr>
            <a:normAutofit/>
          </a:bodyPr>
          <a:lstStyle/>
          <a:p>
            <a:r>
              <a:rPr lang="en-US" baseline="0" dirty="0"/>
              <a:t>Double-egress pairs have one leaf swinging in each direction for egress</a:t>
            </a:r>
            <a:endParaRPr lang="en-US" dirty="0"/>
          </a:p>
          <a:p>
            <a:endParaRPr lang="en-US" dirty="0"/>
          </a:p>
          <a:p>
            <a:r>
              <a:rPr lang="en-US" dirty="0"/>
              <a:t>Swinging the door on the right in the direction of egress helps with traffic flow</a:t>
            </a:r>
          </a:p>
          <a:p>
            <a:endParaRPr lang="en-US" baseline="0" dirty="0"/>
          </a:p>
          <a:p>
            <a:r>
              <a:rPr lang="en-US" baseline="0" dirty="0"/>
              <a:t>Fire exit hardware is required for </a:t>
            </a:r>
            <a:r>
              <a:rPr lang="en-US" dirty="0"/>
              <a:t>fire-rated double-egress pairs, unless otherwise tested</a:t>
            </a:r>
            <a:endParaRPr lang="en-US" baseline="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1371600"/>
            <a:ext cx="2900623" cy="4351338"/>
          </a:xfrm>
          <a:prstGeom prst="rect">
            <a:avLst/>
          </a:prstGeom>
          <a:ln>
            <a:solidFill>
              <a:schemeClr val="tx1"/>
            </a:solidFill>
          </a:ln>
          <a:effectLst>
            <a:outerShdw blurRad="50800" dist="38100" dir="2700000" algn="tl" rotWithShape="0">
              <a:prstClr val="black">
                <a:alpha val="40000"/>
              </a:prst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450" y="6176963"/>
            <a:ext cx="609600" cy="609600"/>
          </a:xfrm>
          <a:prstGeom prst="rect">
            <a:avLst/>
          </a:prstGeom>
        </p:spPr>
      </p:pic>
    </p:spTree>
    <p:extLst>
      <p:ext uri="{BB962C8B-B14F-4D97-AF65-F5344CB8AC3E}">
        <p14:creationId xmlns:p14="http://schemas.microsoft.com/office/powerpoint/2010/main" val="362745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55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Door Elevations</a:t>
            </a:r>
          </a:p>
        </p:txBody>
      </p:sp>
      <p:sp>
        <p:nvSpPr>
          <p:cNvPr id="3" name="Content Placeholder 2"/>
          <p:cNvSpPr>
            <a:spLocks noGrp="1"/>
          </p:cNvSpPr>
          <p:nvPr>
            <p:ph idx="1"/>
          </p:nvPr>
        </p:nvSpPr>
        <p:spPr>
          <a:xfrm>
            <a:off x="628649" y="1371600"/>
            <a:ext cx="8251879" cy="4805363"/>
          </a:xfrm>
        </p:spPr>
        <p:txBody>
          <a:bodyPr/>
          <a:lstStyle/>
          <a:p>
            <a:r>
              <a:rPr lang="en-US" dirty="0"/>
              <a:t>Various core types, gauges, and elevations available</a:t>
            </a:r>
          </a:p>
          <a:p>
            <a:endParaRPr lang="en-US" dirty="0"/>
          </a:p>
          <a:p>
            <a:r>
              <a:rPr lang="en-US" dirty="0"/>
              <a:t>Watch out for light/lock cutouts</a:t>
            </a:r>
          </a:p>
          <a:p>
            <a:endParaRPr lang="en-US" dirty="0"/>
          </a:p>
          <a:p>
            <a:r>
              <a:rPr lang="en-US" dirty="0"/>
              <a:t>Accessibility standards require vision lights (if provided) to be mounted with the bottom at a maximum of 43 inches above the floor – lights above 66 inches are exempt</a:t>
            </a:r>
          </a:p>
        </p:txBody>
      </p:sp>
      <p:grpSp>
        <p:nvGrpSpPr>
          <p:cNvPr id="13" name="Group 12"/>
          <p:cNvGrpSpPr/>
          <p:nvPr/>
        </p:nvGrpSpPr>
        <p:grpSpPr>
          <a:xfrm>
            <a:off x="1143000" y="4254127"/>
            <a:ext cx="6854448" cy="1460873"/>
            <a:chOff x="1019388" y="4296751"/>
            <a:chExt cx="8012919" cy="2115176"/>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2474" y="4299663"/>
              <a:ext cx="1959833" cy="2112264"/>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3843" r="33319"/>
            <a:stretch/>
          </p:blipFill>
          <p:spPr>
            <a:xfrm>
              <a:off x="6059836" y="4299662"/>
              <a:ext cx="1065701" cy="2093976"/>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63494" r="12547"/>
            <a:stretch/>
          </p:blipFill>
          <p:spPr>
            <a:xfrm>
              <a:off x="3012774" y="4312250"/>
              <a:ext cx="2008883" cy="2094206"/>
            </a:xfrm>
            <a:prstGeom prst="rect">
              <a:avLst/>
            </a:prstGeom>
          </p:spPr>
        </p:pic>
        <p:pic>
          <p:nvPicPr>
            <p:cNvPr id="7" name="Picture 6"/>
            <p:cNvPicPr>
              <a:picLocks noChangeAspect="1"/>
            </p:cNvPicPr>
            <p:nvPr/>
          </p:nvPicPr>
          <p:blipFill rotWithShape="1">
            <a:blip r:embed="rId7">
              <a:extLst>
                <a:ext uri="{28A0092B-C50C-407E-A947-70E740481C1C}">
                  <a14:useLocalDpi xmlns:a14="http://schemas.microsoft.com/office/drawing/2010/main" val="0"/>
                </a:ext>
              </a:extLst>
            </a:blip>
            <a:srcRect l="12462" r="75293"/>
            <a:stretch/>
          </p:blipFill>
          <p:spPr>
            <a:xfrm>
              <a:off x="1999281" y="4302020"/>
              <a:ext cx="1028990" cy="2098780"/>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r="68960"/>
            <a:stretch/>
          </p:blipFill>
          <p:spPr>
            <a:xfrm>
              <a:off x="5083613" y="4296751"/>
              <a:ext cx="1016136" cy="2112264"/>
            </a:xfrm>
            <a:prstGeom prst="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r="88096"/>
            <a:stretch/>
          </p:blipFill>
          <p:spPr>
            <a:xfrm>
              <a:off x="1019388" y="4312250"/>
              <a:ext cx="1000318" cy="2098780"/>
            </a:xfrm>
            <a:prstGeom prst="rect">
              <a:avLst/>
            </a:prstGeom>
          </p:spPr>
        </p:pic>
      </p:gr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9889" y="6096000"/>
            <a:ext cx="609600" cy="609600"/>
          </a:xfrm>
          <a:prstGeom prst="rect">
            <a:avLst/>
          </a:prstGeom>
        </p:spPr>
      </p:pic>
    </p:spTree>
    <p:extLst>
      <p:ext uri="{BB962C8B-B14F-4D97-AF65-F5344CB8AC3E}">
        <p14:creationId xmlns:p14="http://schemas.microsoft.com/office/powerpoint/2010/main" val="295087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2507"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Louvers</a:t>
            </a:r>
          </a:p>
        </p:txBody>
      </p:sp>
      <p:sp>
        <p:nvSpPr>
          <p:cNvPr id="3" name="Content Placeholder 2"/>
          <p:cNvSpPr>
            <a:spLocks noGrp="1"/>
          </p:cNvSpPr>
          <p:nvPr>
            <p:ph idx="1"/>
          </p:nvPr>
        </p:nvSpPr>
        <p:spPr>
          <a:xfrm>
            <a:off x="152400" y="1600200"/>
            <a:ext cx="5029200" cy="4576763"/>
          </a:xfrm>
        </p:spPr>
        <p:txBody>
          <a:bodyPr/>
          <a:lstStyle/>
          <a:p>
            <a:r>
              <a:rPr lang="en-US" dirty="0"/>
              <a:t>Many automatic louvers close upon heat activation and could allow smoke to spread</a:t>
            </a:r>
          </a:p>
          <a:p>
            <a:endParaRPr lang="en-US" dirty="0"/>
          </a:p>
          <a:p>
            <a:r>
              <a:rPr lang="en-US" dirty="0"/>
              <a:t>IBC prohibits the use of louvers in smoke barriers, smoke partitions, or corridor smoke and draft control assemblies</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447800"/>
            <a:ext cx="2987191" cy="4411851"/>
          </a:xfrm>
          <a:prstGeom prst="rect">
            <a:avLst/>
          </a:prstGeom>
          <a:ln>
            <a:solidFill>
              <a:schemeClr val="tx1"/>
            </a:solidFill>
          </a:ln>
          <a:effectLst>
            <a:outerShdw blurRad="50800" dist="38100" dir="2700000" algn="tl" rotWithShape="0">
              <a:prstClr val="black">
                <a:alpha val="40000"/>
              </a:prst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76963"/>
            <a:ext cx="609600" cy="609600"/>
          </a:xfrm>
          <a:prstGeom prst="rect">
            <a:avLst/>
          </a:prstGeom>
        </p:spPr>
      </p:pic>
    </p:spTree>
    <p:extLst>
      <p:ext uri="{BB962C8B-B14F-4D97-AF65-F5344CB8AC3E}">
        <p14:creationId xmlns:p14="http://schemas.microsoft.com/office/powerpoint/2010/main" val="376618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0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Dutch</a:t>
            </a:r>
            <a:r>
              <a:rPr lang="en-US" b="1" baseline="0" dirty="0"/>
              <a:t> Doors</a:t>
            </a:r>
            <a:endParaRPr lang="en-US" b="1" dirty="0"/>
          </a:p>
        </p:txBody>
      </p:sp>
      <p:sp>
        <p:nvSpPr>
          <p:cNvPr id="3" name="Content Placeholder 2"/>
          <p:cNvSpPr>
            <a:spLocks noGrp="1"/>
          </p:cNvSpPr>
          <p:nvPr>
            <p:ph idx="1"/>
          </p:nvPr>
        </p:nvSpPr>
        <p:spPr>
          <a:xfrm>
            <a:off x="152400" y="1676400"/>
            <a:ext cx="5715000" cy="4801892"/>
          </a:xfrm>
        </p:spPr>
        <p:txBody>
          <a:bodyPr>
            <a:normAutofit/>
          </a:bodyPr>
          <a:lstStyle/>
          <a:p>
            <a:r>
              <a:rPr lang="en-US" dirty="0"/>
              <a:t>Fire-rated Dutch doors typically have:</a:t>
            </a:r>
          </a:p>
          <a:p>
            <a:pPr lvl="1"/>
            <a:r>
              <a:rPr lang="en-US" dirty="0"/>
              <a:t>a door closer and electronic hold-open device on the top leaf</a:t>
            </a:r>
          </a:p>
          <a:p>
            <a:pPr lvl="1"/>
            <a:endParaRPr lang="en-US" dirty="0"/>
          </a:p>
          <a:p>
            <a:pPr lvl="1"/>
            <a:r>
              <a:rPr lang="en-US" dirty="0"/>
              <a:t>an astragal between the top and bottom leaves to close bottom leaf</a:t>
            </a:r>
          </a:p>
          <a:p>
            <a:pPr lvl="1"/>
            <a:endParaRPr lang="en-US" dirty="0"/>
          </a:p>
          <a:p>
            <a:pPr lvl="1"/>
            <a:r>
              <a:rPr lang="en-US" dirty="0"/>
              <a:t>an active latchbolt on each leaf</a:t>
            </a:r>
          </a:p>
        </p:txBody>
      </p:sp>
      <p:grpSp>
        <p:nvGrpSpPr>
          <p:cNvPr id="9" name="Group 8"/>
          <p:cNvGrpSpPr/>
          <p:nvPr/>
        </p:nvGrpSpPr>
        <p:grpSpPr>
          <a:xfrm>
            <a:off x="6019800" y="1529257"/>
            <a:ext cx="2813518" cy="3880944"/>
            <a:chOff x="5535386" y="1825624"/>
            <a:chExt cx="3346918" cy="4197235"/>
          </a:xfrm>
        </p:grpSpPr>
        <p:grpSp>
          <p:nvGrpSpPr>
            <p:cNvPr id="7" name="Group 6"/>
            <p:cNvGrpSpPr/>
            <p:nvPr/>
          </p:nvGrpSpPr>
          <p:grpSpPr>
            <a:xfrm>
              <a:off x="5535386" y="1825624"/>
              <a:ext cx="3346918" cy="4197235"/>
              <a:chOff x="5535386" y="1825624"/>
              <a:chExt cx="3346918" cy="4197235"/>
            </a:xfrm>
          </p:grpSpPr>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9434" r="35923"/>
              <a:stretch/>
            </p:blipFill>
            <p:spPr>
              <a:xfrm>
                <a:off x="5535386" y="1825624"/>
                <a:ext cx="2346895" cy="4197235"/>
              </a:xfrm>
              <a:prstGeom prst="rect">
                <a:avLst/>
              </a:prstGeom>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73787"/>
              <a:stretch/>
            </p:blipFill>
            <p:spPr>
              <a:xfrm>
                <a:off x="7756451" y="1825624"/>
                <a:ext cx="1125853" cy="4197235"/>
              </a:xfrm>
              <a:prstGeom prst="rect">
                <a:avLst/>
              </a:prstGeom>
            </p:spPr>
          </p:pic>
        </p:grpSp>
        <p:sp>
          <p:nvSpPr>
            <p:cNvPr id="8" name="Rectangle 7"/>
            <p:cNvSpPr/>
            <p:nvPr/>
          </p:nvSpPr>
          <p:spPr>
            <a:xfrm>
              <a:off x="5739714" y="5196016"/>
              <a:ext cx="74140" cy="117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 y="6173492"/>
            <a:ext cx="609600" cy="609600"/>
          </a:xfrm>
          <a:prstGeom prst="rect">
            <a:avLst/>
          </a:prstGeom>
        </p:spPr>
      </p:pic>
    </p:spTree>
    <p:extLst>
      <p:ext uri="{BB962C8B-B14F-4D97-AF65-F5344CB8AC3E}">
        <p14:creationId xmlns:p14="http://schemas.microsoft.com/office/powerpoint/2010/main" val="187839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404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Operation of Doors</a:t>
            </a:r>
          </a:p>
        </p:txBody>
      </p:sp>
      <p:sp>
        <p:nvSpPr>
          <p:cNvPr id="3" name="Content Placeholder 2"/>
          <p:cNvSpPr>
            <a:spLocks noGrp="1"/>
          </p:cNvSpPr>
          <p:nvPr>
            <p:ph idx="1"/>
          </p:nvPr>
        </p:nvSpPr>
        <p:spPr>
          <a:xfrm>
            <a:off x="628650" y="1518834"/>
            <a:ext cx="7886700" cy="4658129"/>
          </a:xfrm>
        </p:spPr>
        <p:txBody>
          <a:bodyPr>
            <a:normAutofit/>
          </a:bodyPr>
          <a:lstStyle/>
          <a:p>
            <a:r>
              <a:rPr lang="en-US" dirty="0"/>
              <a:t>Fire doors must be either be self-closing, automatic-closing, or power-operated, with two exceptions:  </a:t>
            </a:r>
          </a:p>
          <a:p>
            <a:pPr lvl="1"/>
            <a:r>
              <a:rPr lang="en-US" sz="2100" dirty="0"/>
              <a:t>IBC - exempts communicating doors between hotel rooms from the self-closing requirement</a:t>
            </a:r>
          </a:p>
          <a:p>
            <a:pPr lvl="1"/>
            <a:r>
              <a:rPr lang="en-US" sz="2100" dirty="0"/>
              <a:t>NFPA 80 – exception for the inactive leaf of a pair leading to a room not normally occupied by humans, if acceptable to the AHJ</a:t>
            </a:r>
          </a:p>
          <a:p>
            <a:endParaRPr lang="en-US" b="1" dirty="0">
              <a:solidFill>
                <a:srgbClr val="FF0000"/>
              </a:solidFill>
            </a:endParaRPr>
          </a:p>
          <a:p>
            <a:r>
              <a:rPr lang="en-US" b="1" dirty="0">
                <a:solidFill>
                  <a:srgbClr val="FF0000"/>
                </a:solidFill>
              </a:rPr>
              <a:t>Self-closing doors </a:t>
            </a:r>
            <a:r>
              <a:rPr lang="en-US" dirty="0"/>
              <a:t>- door closer or other closing device - closes the door each time it is opened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76963"/>
            <a:ext cx="609600" cy="609600"/>
          </a:xfrm>
          <a:prstGeom prst="rect">
            <a:avLst/>
          </a:prstGeom>
        </p:spPr>
      </p:pic>
    </p:spTree>
    <p:extLst>
      <p:ext uri="{BB962C8B-B14F-4D97-AF65-F5344CB8AC3E}">
        <p14:creationId xmlns:p14="http://schemas.microsoft.com/office/powerpoint/2010/main" val="427144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20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Where are Fire Door Assemblies </a:t>
            </a:r>
            <a:r>
              <a:rPr lang="en-US" dirty="0"/>
              <a:t>R</a:t>
            </a:r>
            <a:r>
              <a:rPr lang="en-US" b="1" dirty="0"/>
              <a:t>equired?</a:t>
            </a:r>
          </a:p>
        </p:txBody>
      </p:sp>
      <p:sp>
        <p:nvSpPr>
          <p:cNvPr id="3" name="Content Placeholder 2"/>
          <p:cNvSpPr>
            <a:spLocks noGrp="1"/>
          </p:cNvSpPr>
          <p:nvPr>
            <p:ph idx="1"/>
          </p:nvPr>
        </p:nvSpPr>
        <p:spPr>
          <a:xfrm>
            <a:off x="152400" y="1905000"/>
            <a:ext cx="4724400" cy="4271963"/>
          </a:xfrm>
        </p:spPr>
        <p:txBody>
          <a:bodyPr/>
          <a:lstStyle/>
          <a:p>
            <a:r>
              <a:rPr lang="en-US" dirty="0"/>
              <a:t>Building code specifies where fire door assemblies are required</a:t>
            </a:r>
            <a:br>
              <a:rPr lang="en-US" dirty="0"/>
            </a:br>
            <a:endParaRPr lang="en-US" dirty="0"/>
          </a:p>
          <a:p>
            <a:r>
              <a:rPr lang="en-US" dirty="0"/>
              <a:t>Most US states use the International Building Code (IBC) – many include state modifications </a:t>
            </a:r>
          </a:p>
          <a:p>
            <a:endParaRPr lang="en-US" dirty="0"/>
          </a:p>
          <a:p>
            <a:r>
              <a:rPr lang="en-US" dirty="0"/>
              <a:t>Requirements may vary from one edition to the next</a:t>
            </a:r>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val="0"/>
              </a:ext>
            </a:extLst>
          </a:blip>
          <a:srcRect r="22873"/>
          <a:stretch/>
        </p:blipFill>
        <p:spPr>
          <a:xfrm>
            <a:off x="5105400" y="1371600"/>
            <a:ext cx="3592074" cy="4657335"/>
          </a:xfrm>
          <a:prstGeom prst="rect">
            <a:avLst/>
          </a:prstGeom>
          <a:ln>
            <a:solidFill>
              <a:schemeClr val="tx1"/>
            </a:solidFill>
          </a:ln>
          <a:effectLst>
            <a:outerShdw blurRad="50800" dist="38100" dir="2700000" algn="tl" rotWithShape="0">
              <a:prstClr val="black">
                <a:alpha val="40000"/>
              </a:prstClr>
            </a:outerShdw>
          </a:effec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150" y="6176963"/>
            <a:ext cx="609600" cy="609600"/>
          </a:xfrm>
          <a:prstGeom prst="rect">
            <a:avLst/>
          </a:prstGeom>
        </p:spPr>
      </p:pic>
    </p:spTree>
    <p:extLst>
      <p:ext uri="{BB962C8B-B14F-4D97-AF65-F5344CB8AC3E}">
        <p14:creationId xmlns:p14="http://schemas.microsoft.com/office/powerpoint/2010/main" val="401629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40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Operation of Doors</a:t>
            </a:r>
          </a:p>
        </p:txBody>
      </p:sp>
      <p:sp>
        <p:nvSpPr>
          <p:cNvPr id="3" name="Content Placeholder 2"/>
          <p:cNvSpPr>
            <a:spLocks noGrp="1"/>
          </p:cNvSpPr>
          <p:nvPr>
            <p:ph idx="1"/>
          </p:nvPr>
        </p:nvSpPr>
        <p:spPr>
          <a:xfrm>
            <a:off x="628650" y="1518834"/>
            <a:ext cx="7886700" cy="4658129"/>
          </a:xfrm>
        </p:spPr>
        <p:txBody>
          <a:bodyPr>
            <a:normAutofit/>
          </a:bodyPr>
          <a:lstStyle/>
          <a:p>
            <a:r>
              <a:rPr lang="en-US" b="1" dirty="0">
                <a:solidFill>
                  <a:srgbClr val="FF0000"/>
                </a:solidFill>
              </a:rPr>
              <a:t>Automatic-closing doors </a:t>
            </a:r>
            <a:r>
              <a:rPr lang="en-US" dirty="0"/>
              <a:t>- electronic hold-open mechanism releases and allows the door to close during a fire</a:t>
            </a:r>
          </a:p>
          <a:p>
            <a:pPr lvl="1"/>
            <a:r>
              <a:rPr lang="en-US" dirty="0"/>
              <a:t>IBC requires hold-opens used in most fire door locations to be smoke-activated, not heat-activated</a:t>
            </a:r>
          </a:p>
          <a:p>
            <a:pPr lvl="1"/>
            <a:endParaRPr lang="en-US" b="1" dirty="0">
              <a:solidFill>
                <a:srgbClr val="FF0000"/>
              </a:solidFill>
            </a:endParaRPr>
          </a:p>
          <a:p>
            <a:r>
              <a:rPr lang="en-US" b="1" dirty="0">
                <a:solidFill>
                  <a:srgbClr val="FF0000"/>
                </a:solidFill>
              </a:rPr>
              <a:t>Power-operated doors </a:t>
            </a:r>
            <a:r>
              <a:rPr lang="en-US" dirty="0"/>
              <a:t>- automatic operators must be disconnected during a fire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2400" y="6176963"/>
            <a:ext cx="609600" cy="609600"/>
          </a:xfrm>
          <a:prstGeom prst="rect">
            <a:avLst/>
          </a:prstGeom>
        </p:spPr>
      </p:pic>
    </p:spTree>
    <p:extLst>
      <p:ext uri="{BB962C8B-B14F-4D97-AF65-F5344CB8AC3E}">
        <p14:creationId xmlns:p14="http://schemas.microsoft.com/office/powerpoint/2010/main" val="275829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0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Positive Latch </a:t>
            </a:r>
          </a:p>
        </p:txBody>
      </p:sp>
      <p:grpSp>
        <p:nvGrpSpPr>
          <p:cNvPr id="9" name="Group 8"/>
          <p:cNvGrpSpPr/>
          <p:nvPr/>
        </p:nvGrpSpPr>
        <p:grpSpPr>
          <a:xfrm>
            <a:off x="4800600" y="3055657"/>
            <a:ext cx="3924946" cy="2659343"/>
            <a:chOff x="4102016" y="3154296"/>
            <a:chExt cx="4891160" cy="3248606"/>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909774">
              <a:off x="4102016" y="3154296"/>
              <a:ext cx="4891160" cy="3248606"/>
            </a:xfrm>
            <a:prstGeom prst="rect">
              <a:avLst/>
            </a:prstGeom>
          </p:spPr>
        </p:pic>
        <p:cxnSp>
          <p:nvCxnSpPr>
            <p:cNvPr id="5" name="Straight Connector 4"/>
            <p:cNvCxnSpPr/>
            <p:nvPr/>
          </p:nvCxnSpPr>
          <p:spPr>
            <a:xfrm>
              <a:off x="4610263" y="5209830"/>
              <a:ext cx="0" cy="7429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4934119" y="5205062"/>
              <a:ext cx="0" cy="742950"/>
            </a:xfrm>
            <a:prstGeom prst="line">
              <a:avLst/>
            </a:prstGeom>
            <a:ln w="254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610263" y="5795624"/>
              <a:ext cx="323856" cy="0"/>
            </a:xfrm>
            <a:prstGeom prst="straightConnector1">
              <a:avLst/>
            </a:prstGeom>
            <a:ln w="25400">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8" name="Content Placeholder 2"/>
          <p:cNvSpPr txBox="1">
            <a:spLocks/>
          </p:cNvSpPr>
          <p:nvPr/>
        </p:nvSpPr>
        <p:spPr>
          <a:xfrm>
            <a:off x="152400" y="3417145"/>
            <a:ext cx="4422443" cy="2297855"/>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dirty="0"/>
              <a:t>Minimum latch throw as required by manufacturers’ listings – not specified by recent editions of NFPA 80</a:t>
            </a:r>
          </a:p>
        </p:txBody>
      </p:sp>
      <p:sp>
        <p:nvSpPr>
          <p:cNvPr id="3" name="Content Placeholder 2"/>
          <p:cNvSpPr>
            <a:spLocks noGrp="1"/>
          </p:cNvSpPr>
          <p:nvPr>
            <p:ph idx="1"/>
          </p:nvPr>
        </p:nvSpPr>
        <p:spPr>
          <a:xfrm>
            <a:off x="152400" y="1676400"/>
            <a:ext cx="8839200" cy="1366845"/>
          </a:xfrm>
        </p:spPr>
        <p:txBody>
          <a:bodyPr>
            <a:noAutofit/>
          </a:bodyPr>
          <a:lstStyle/>
          <a:p>
            <a:r>
              <a:rPr lang="en-US" dirty="0"/>
              <a:t>Active latchbolt is required for each fire door, to keep the door latched during a fire</a:t>
            </a:r>
          </a:p>
          <a:p>
            <a:endParaRPr lang="en-US" dirty="0"/>
          </a:p>
          <a:p>
            <a:r>
              <a:rPr lang="en-US" dirty="0"/>
              <a:t>Ensures door is closed to protect the opening</a:t>
            </a:r>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75933"/>
            <a:ext cx="609600" cy="609600"/>
          </a:xfrm>
          <a:prstGeom prst="rect">
            <a:avLst/>
          </a:prstGeom>
        </p:spPr>
      </p:pic>
    </p:spTree>
    <p:extLst>
      <p:ext uri="{BB962C8B-B14F-4D97-AF65-F5344CB8AC3E}">
        <p14:creationId xmlns:p14="http://schemas.microsoft.com/office/powerpoint/2010/main" val="1205811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103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Electric Strikes</a:t>
            </a:r>
          </a:p>
        </p:txBody>
      </p:sp>
      <p:sp>
        <p:nvSpPr>
          <p:cNvPr id="3" name="Content Placeholder 2"/>
          <p:cNvSpPr>
            <a:spLocks noGrp="1"/>
          </p:cNvSpPr>
          <p:nvPr>
            <p:ph idx="1"/>
          </p:nvPr>
        </p:nvSpPr>
        <p:spPr>
          <a:xfrm>
            <a:off x="152400" y="1371600"/>
            <a:ext cx="5410200" cy="5168685"/>
          </a:xfrm>
        </p:spPr>
        <p:txBody>
          <a:bodyPr>
            <a:normAutofit/>
          </a:bodyPr>
          <a:lstStyle/>
          <a:p>
            <a:r>
              <a:rPr lang="en-US" dirty="0"/>
              <a:t>Electric strike replaces original strike and controls latchbolt of the lock or panic hardware to allow or restrict access</a:t>
            </a:r>
          </a:p>
          <a:p>
            <a:endParaRPr lang="en-US" dirty="0"/>
          </a:p>
          <a:p>
            <a:r>
              <a:rPr lang="en-US" dirty="0"/>
              <a:t>Electric strikes for fire door assemblies must be “fail-secure” - latchbolt is secure behind strike keeper when power is cut</a:t>
            </a:r>
          </a:p>
          <a:p>
            <a:endParaRPr lang="en-US" dirty="0"/>
          </a:p>
          <a:p>
            <a:r>
              <a:rPr lang="en-US" dirty="0"/>
              <a:t>Fail-safe strike could allow door to become unlatched during a fire, and is not allowed</a:t>
            </a:r>
          </a:p>
          <a:p>
            <a:endParaRPr lang="en-US" dirty="0"/>
          </a:p>
          <a:p>
            <a:r>
              <a:rPr lang="en-US" dirty="0"/>
              <a:t>Strike keeper should automatically be put into secure position during a fire alarm</a:t>
            </a:r>
          </a:p>
        </p:txBody>
      </p:sp>
      <p:pic>
        <p:nvPicPr>
          <p:cNvPr id="5" name="Picture 4"/>
          <p:cNvPicPr>
            <a:picLocks noChangeAspect="1"/>
          </p:cNvPicPr>
          <p:nvPr/>
        </p:nvPicPr>
        <p:blipFill>
          <a:blip r:embed="rId5"/>
          <a:stretch>
            <a:fillRect/>
          </a:stretch>
        </p:blipFill>
        <p:spPr>
          <a:xfrm>
            <a:off x="5638800" y="1371600"/>
            <a:ext cx="3131473" cy="35814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 y="6235485"/>
            <a:ext cx="609600" cy="609600"/>
          </a:xfrm>
          <a:prstGeom prst="rect">
            <a:avLst/>
          </a:prstGeom>
        </p:spPr>
      </p:pic>
    </p:spTree>
    <p:extLst>
      <p:ext uri="{BB962C8B-B14F-4D97-AF65-F5344CB8AC3E}">
        <p14:creationId xmlns:p14="http://schemas.microsoft.com/office/powerpoint/2010/main" val="9305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1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Fire Exit Hardware</a:t>
            </a:r>
          </a:p>
        </p:txBody>
      </p:sp>
      <p:sp>
        <p:nvSpPr>
          <p:cNvPr id="3" name="Content Placeholder 2"/>
          <p:cNvSpPr>
            <a:spLocks noGrp="1"/>
          </p:cNvSpPr>
          <p:nvPr>
            <p:ph idx="1"/>
          </p:nvPr>
        </p:nvSpPr>
        <p:spPr>
          <a:xfrm>
            <a:off x="304800" y="1295401"/>
            <a:ext cx="8686800" cy="4881562"/>
          </a:xfrm>
        </p:spPr>
        <p:txBody>
          <a:bodyPr>
            <a:normAutofit/>
          </a:bodyPr>
          <a:lstStyle/>
          <a:p>
            <a:r>
              <a:rPr lang="en-US" dirty="0"/>
              <a:t>Fire exit hardware - panic hardware used on fire door assemblies</a:t>
            </a:r>
          </a:p>
          <a:p>
            <a:endParaRPr lang="en-US" dirty="0"/>
          </a:p>
          <a:p>
            <a:r>
              <a:rPr lang="en-US" dirty="0"/>
              <a:t>No mechanical dogging on fire exit hardware</a:t>
            </a:r>
          </a:p>
          <a:p>
            <a:endParaRPr lang="en-US" dirty="0"/>
          </a:p>
          <a:p>
            <a:r>
              <a:rPr lang="en-US" dirty="0"/>
              <a:t>Electric latch retraction may be used – latch projects on fire alarm</a:t>
            </a:r>
          </a:p>
        </p:txBody>
      </p:sp>
      <p:grpSp>
        <p:nvGrpSpPr>
          <p:cNvPr id="130" name="Group 129"/>
          <p:cNvGrpSpPr/>
          <p:nvPr/>
        </p:nvGrpSpPr>
        <p:grpSpPr>
          <a:xfrm>
            <a:off x="15875" y="3581400"/>
            <a:ext cx="8990013" cy="2368200"/>
            <a:chOff x="15875" y="4565060"/>
            <a:chExt cx="8990013" cy="2368200"/>
          </a:xfrm>
        </p:grpSpPr>
        <p:pic>
          <p:nvPicPr>
            <p:cNvPr id="4" name="Picture 4"/>
            <p:cNvPicPr>
              <a:picLocks noChangeAspect="1" noChangeArrowheads="1"/>
            </p:cNvPicPr>
            <p:nvPr/>
          </p:nvPicPr>
          <p:blipFill>
            <a:blip r:embed="rId5" cstate="print"/>
            <a:srcRect/>
            <a:stretch>
              <a:fillRect/>
            </a:stretch>
          </p:blipFill>
          <p:spPr bwMode="auto">
            <a:xfrm>
              <a:off x="36513" y="4610747"/>
              <a:ext cx="8955087" cy="2314575"/>
            </a:xfrm>
            <a:prstGeom prst="rect">
              <a:avLst/>
            </a:prstGeom>
            <a:noFill/>
            <a:ln w="9525">
              <a:noFill/>
              <a:miter lim="800000"/>
              <a:headEnd/>
              <a:tailEnd/>
            </a:ln>
          </p:spPr>
        </p:pic>
        <p:grpSp>
          <p:nvGrpSpPr>
            <p:cNvPr id="5" name="Group 12"/>
            <p:cNvGrpSpPr>
              <a:grpSpLocks/>
            </p:cNvGrpSpPr>
            <p:nvPr/>
          </p:nvGrpSpPr>
          <p:grpSpPr bwMode="auto">
            <a:xfrm>
              <a:off x="2668588" y="4759972"/>
              <a:ext cx="1249362" cy="1617663"/>
              <a:chOff x="1681" y="2110"/>
              <a:chExt cx="787" cy="1019"/>
            </a:xfrm>
          </p:grpSpPr>
          <p:sp>
            <p:nvSpPr>
              <p:cNvPr id="6" name="Freeform 13"/>
              <p:cNvSpPr>
                <a:spLocks/>
              </p:cNvSpPr>
              <p:nvPr/>
            </p:nvSpPr>
            <p:spPr bwMode="auto">
              <a:xfrm>
                <a:off x="1685" y="2115"/>
                <a:ext cx="778" cy="1009"/>
              </a:xfrm>
              <a:custGeom>
                <a:avLst/>
                <a:gdLst>
                  <a:gd name="T0" fmla="*/ 902 w 1556"/>
                  <a:gd name="T1" fmla="*/ 1751 h 2019"/>
                  <a:gd name="T2" fmla="*/ 960 w 1556"/>
                  <a:gd name="T3" fmla="*/ 1645 h 2019"/>
                  <a:gd name="T4" fmla="*/ 1043 w 1556"/>
                  <a:gd name="T5" fmla="*/ 1580 h 2019"/>
                  <a:gd name="T6" fmla="*/ 1148 w 1556"/>
                  <a:gd name="T7" fmla="*/ 1443 h 2019"/>
                  <a:gd name="T8" fmla="*/ 1240 w 1556"/>
                  <a:gd name="T9" fmla="*/ 1300 h 2019"/>
                  <a:gd name="T10" fmla="*/ 1331 w 1556"/>
                  <a:gd name="T11" fmla="*/ 1173 h 2019"/>
                  <a:gd name="T12" fmla="*/ 1431 w 1556"/>
                  <a:gd name="T13" fmla="*/ 1070 h 2019"/>
                  <a:gd name="T14" fmla="*/ 1530 w 1556"/>
                  <a:gd name="T15" fmla="*/ 945 h 2019"/>
                  <a:gd name="T16" fmla="*/ 1544 w 1556"/>
                  <a:gd name="T17" fmla="*/ 842 h 2019"/>
                  <a:gd name="T18" fmla="*/ 1484 w 1556"/>
                  <a:gd name="T19" fmla="*/ 810 h 2019"/>
                  <a:gd name="T20" fmla="*/ 1415 w 1556"/>
                  <a:gd name="T21" fmla="*/ 818 h 2019"/>
                  <a:gd name="T22" fmla="*/ 1295 w 1556"/>
                  <a:gd name="T23" fmla="*/ 900 h 2019"/>
                  <a:gd name="T24" fmla="*/ 1195 w 1556"/>
                  <a:gd name="T25" fmla="*/ 1002 h 2019"/>
                  <a:gd name="T26" fmla="*/ 1103 w 1556"/>
                  <a:gd name="T27" fmla="*/ 1077 h 2019"/>
                  <a:gd name="T28" fmla="*/ 1007 w 1556"/>
                  <a:gd name="T29" fmla="*/ 1073 h 2019"/>
                  <a:gd name="T30" fmla="*/ 989 w 1556"/>
                  <a:gd name="T31" fmla="*/ 928 h 2019"/>
                  <a:gd name="T32" fmla="*/ 972 w 1556"/>
                  <a:gd name="T33" fmla="*/ 749 h 2019"/>
                  <a:gd name="T34" fmla="*/ 1000 w 1556"/>
                  <a:gd name="T35" fmla="*/ 564 h 2019"/>
                  <a:gd name="T36" fmla="*/ 986 w 1556"/>
                  <a:gd name="T37" fmla="*/ 262 h 2019"/>
                  <a:gd name="T38" fmla="*/ 953 w 1556"/>
                  <a:gd name="T39" fmla="*/ 139 h 2019"/>
                  <a:gd name="T40" fmla="*/ 892 w 1556"/>
                  <a:gd name="T41" fmla="*/ 84 h 2019"/>
                  <a:gd name="T42" fmla="*/ 815 w 1556"/>
                  <a:gd name="T43" fmla="*/ 109 h 2019"/>
                  <a:gd name="T44" fmla="*/ 792 w 1556"/>
                  <a:gd name="T45" fmla="*/ 241 h 2019"/>
                  <a:gd name="T46" fmla="*/ 776 w 1556"/>
                  <a:gd name="T47" fmla="*/ 461 h 2019"/>
                  <a:gd name="T48" fmla="*/ 742 w 1556"/>
                  <a:gd name="T49" fmla="*/ 674 h 2019"/>
                  <a:gd name="T50" fmla="*/ 745 w 1556"/>
                  <a:gd name="T51" fmla="*/ 455 h 2019"/>
                  <a:gd name="T52" fmla="*/ 706 w 1556"/>
                  <a:gd name="T53" fmla="*/ 238 h 2019"/>
                  <a:gd name="T54" fmla="*/ 664 w 1556"/>
                  <a:gd name="T55" fmla="*/ 41 h 2019"/>
                  <a:gd name="T56" fmla="*/ 597 w 1556"/>
                  <a:gd name="T57" fmla="*/ 0 h 2019"/>
                  <a:gd name="T58" fmla="*/ 526 w 1556"/>
                  <a:gd name="T59" fmla="*/ 21 h 2019"/>
                  <a:gd name="T60" fmla="*/ 506 w 1556"/>
                  <a:gd name="T61" fmla="*/ 141 h 2019"/>
                  <a:gd name="T62" fmla="*/ 515 w 1556"/>
                  <a:gd name="T63" fmla="*/ 458 h 2019"/>
                  <a:gd name="T64" fmla="*/ 533 w 1556"/>
                  <a:gd name="T65" fmla="*/ 603 h 2019"/>
                  <a:gd name="T66" fmla="*/ 525 w 1556"/>
                  <a:gd name="T67" fmla="*/ 578 h 2019"/>
                  <a:gd name="T68" fmla="*/ 460 w 1556"/>
                  <a:gd name="T69" fmla="*/ 320 h 2019"/>
                  <a:gd name="T70" fmla="*/ 397 w 1556"/>
                  <a:gd name="T71" fmla="*/ 137 h 2019"/>
                  <a:gd name="T72" fmla="*/ 294 w 1556"/>
                  <a:gd name="T73" fmla="*/ 159 h 2019"/>
                  <a:gd name="T74" fmla="*/ 278 w 1556"/>
                  <a:gd name="T75" fmla="*/ 321 h 2019"/>
                  <a:gd name="T76" fmla="*/ 303 w 1556"/>
                  <a:gd name="T77" fmla="*/ 560 h 2019"/>
                  <a:gd name="T78" fmla="*/ 334 w 1556"/>
                  <a:gd name="T79" fmla="*/ 728 h 2019"/>
                  <a:gd name="T80" fmla="*/ 361 w 1556"/>
                  <a:gd name="T81" fmla="*/ 839 h 2019"/>
                  <a:gd name="T82" fmla="*/ 294 w 1556"/>
                  <a:gd name="T83" fmla="*/ 784 h 2019"/>
                  <a:gd name="T84" fmla="*/ 206 w 1556"/>
                  <a:gd name="T85" fmla="*/ 651 h 2019"/>
                  <a:gd name="T86" fmla="*/ 135 w 1556"/>
                  <a:gd name="T87" fmla="*/ 531 h 2019"/>
                  <a:gd name="T88" fmla="*/ 76 w 1556"/>
                  <a:gd name="T89" fmla="*/ 485 h 2019"/>
                  <a:gd name="T90" fmla="*/ 24 w 1556"/>
                  <a:gd name="T91" fmla="*/ 501 h 2019"/>
                  <a:gd name="T92" fmla="*/ 8 w 1556"/>
                  <a:gd name="T93" fmla="*/ 619 h 2019"/>
                  <a:gd name="T94" fmla="*/ 91 w 1556"/>
                  <a:gd name="T95" fmla="*/ 811 h 2019"/>
                  <a:gd name="T96" fmla="*/ 186 w 1556"/>
                  <a:gd name="T97" fmla="*/ 968 h 2019"/>
                  <a:gd name="T98" fmla="*/ 244 w 1556"/>
                  <a:gd name="T99" fmla="*/ 1160 h 2019"/>
                  <a:gd name="T100" fmla="*/ 282 w 1556"/>
                  <a:gd name="T101" fmla="*/ 1356 h 2019"/>
                  <a:gd name="T102" fmla="*/ 314 w 1556"/>
                  <a:gd name="T103" fmla="*/ 1497 h 2019"/>
                  <a:gd name="T104" fmla="*/ 342 w 1556"/>
                  <a:gd name="T105" fmla="*/ 1571 h 2019"/>
                  <a:gd name="T106" fmla="*/ 338 w 1556"/>
                  <a:gd name="T107" fmla="*/ 1701 h 2019"/>
                  <a:gd name="T108" fmla="*/ 317 w 1556"/>
                  <a:gd name="T109" fmla="*/ 1834 h 2019"/>
                  <a:gd name="T110" fmla="*/ 360 w 1556"/>
                  <a:gd name="T111" fmla="*/ 1993 h 2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56"/>
                  <a:gd name="T169" fmla="*/ 0 h 2019"/>
                  <a:gd name="T170" fmla="*/ 1556 w 1556"/>
                  <a:gd name="T171" fmla="*/ 2019 h 20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56" h="2019">
                    <a:moveTo>
                      <a:pt x="887" y="2019"/>
                    </a:moveTo>
                    <a:lnTo>
                      <a:pt x="888" y="1961"/>
                    </a:lnTo>
                    <a:lnTo>
                      <a:pt x="892" y="1898"/>
                    </a:lnTo>
                    <a:lnTo>
                      <a:pt x="898" y="1836"/>
                    </a:lnTo>
                    <a:lnTo>
                      <a:pt x="901" y="1779"/>
                    </a:lnTo>
                    <a:lnTo>
                      <a:pt x="902" y="1751"/>
                    </a:lnTo>
                    <a:lnTo>
                      <a:pt x="903" y="1721"/>
                    </a:lnTo>
                    <a:lnTo>
                      <a:pt x="910" y="1694"/>
                    </a:lnTo>
                    <a:lnTo>
                      <a:pt x="923" y="1671"/>
                    </a:lnTo>
                    <a:lnTo>
                      <a:pt x="934" y="1661"/>
                    </a:lnTo>
                    <a:lnTo>
                      <a:pt x="946" y="1651"/>
                    </a:lnTo>
                    <a:lnTo>
                      <a:pt x="960" y="1645"/>
                    </a:lnTo>
                    <a:lnTo>
                      <a:pt x="973" y="1636"/>
                    </a:lnTo>
                    <a:lnTo>
                      <a:pt x="986" y="1628"/>
                    </a:lnTo>
                    <a:lnTo>
                      <a:pt x="1001" y="1622"/>
                    </a:lnTo>
                    <a:lnTo>
                      <a:pt x="1013" y="1612"/>
                    </a:lnTo>
                    <a:lnTo>
                      <a:pt x="1024" y="1602"/>
                    </a:lnTo>
                    <a:lnTo>
                      <a:pt x="1043" y="1580"/>
                    </a:lnTo>
                    <a:lnTo>
                      <a:pt x="1062" y="1559"/>
                    </a:lnTo>
                    <a:lnTo>
                      <a:pt x="1079" y="1536"/>
                    </a:lnTo>
                    <a:lnTo>
                      <a:pt x="1097" y="1513"/>
                    </a:lnTo>
                    <a:lnTo>
                      <a:pt x="1114" y="1490"/>
                    </a:lnTo>
                    <a:lnTo>
                      <a:pt x="1131" y="1467"/>
                    </a:lnTo>
                    <a:lnTo>
                      <a:pt x="1148" y="1443"/>
                    </a:lnTo>
                    <a:lnTo>
                      <a:pt x="1164" y="1420"/>
                    </a:lnTo>
                    <a:lnTo>
                      <a:pt x="1178" y="1396"/>
                    </a:lnTo>
                    <a:lnTo>
                      <a:pt x="1195" y="1372"/>
                    </a:lnTo>
                    <a:lnTo>
                      <a:pt x="1211" y="1348"/>
                    </a:lnTo>
                    <a:lnTo>
                      <a:pt x="1225" y="1324"/>
                    </a:lnTo>
                    <a:lnTo>
                      <a:pt x="1240" y="1300"/>
                    </a:lnTo>
                    <a:lnTo>
                      <a:pt x="1256" y="1275"/>
                    </a:lnTo>
                    <a:lnTo>
                      <a:pt x="1271" y="1251"/>
                    </a:lnTo>
                    <a:lnTo>
                      <a:pt x="1287" y="1227"/>
                    </a:lnTo>
                    <a:lnTo>
                      <a:pt x="1301" y="1208"/>
                    </a:lnTo>
                    <a:lnTo>
                      <a:pt x="1315" y="1191"/>
                    </a:lnTo>
                    <a:lnTo>
                      <a:pt x="1331" y="1173"/>
                    </a:lnTo>
                    <a:lnTo>
                      <a:pt x="1348" y="1156"/>
                    </a:lnTo>
                    <a:lnTo>
                      <a:pt x="1364" y="1140"/>
                    </a:lnTo>
                    <a:lnTo>
                      <a:pt x="1381" y="1124"/>
                    </a:lnTo>
                    <a:lnTo>
                      <a:pt x="1397" y="1108"/>
                    </a:lnTo>
                    <a:lnTo>
                      <a:pt x="1413" y="1090"/>
                    </a:lnTo>
                    <a:lnTo>
                      <a:pt x="1431" y="1070"/>
                    </a:lnTo>
                    <a:lnTo>
                      <a:pt x="1448" y="1050"/>
                    </a:lnTo>
                    <a:lnTo>
                      <a:pt x="1466" y="1028"/>
                    </a:lnTo>
                    <a:lnTo>
                      <a:pt x="1482" y="1008"/>
                    </a:lnTo>
                    <a:lnTo>
                      <a:pt x="1498" y="987"/>
                    </a:lnTo>
                    <a:lnTo>
                      <a:pt x="1514" y="965"/>
                    </a:lnTo>
                    <a:lnTo>
                      <a:pt x="1530" y="945"/>
                    </a:lnTo>
                    <a:lnTo>
                      <a:pt x="1546" y="924"/>
                    </a:lnTo>
                    <a:lnTo>
                      <a:pt x="1554" y="908"/>
                    </a:lnTo>
                    <a:lnTo>
                      <a:pt x="1556" y="890"/>
                    </a:lnTo>
                    <a:lnTo>
                      <a:pt x="1554" y="873"/>
                    </a:lnTo>
                    <a:lnTo>
                      <a:pt x="1549" y="855"/>
                    </a:lnTo>
                    <a:lnTo>
                      <a:pt x="1544" y="842"/>
                    </a:lnTo>
                    <a:lnTo>
                      <a:pt x="1535" y="830"/>
                    </a:lnTo>
                    <a:lnTo>
                      <a:pt x="1525" y="819"/>
                    </a:lnTo>
                    <a:lnTo>
                      <a:pt x="1513" y="815"/>
                    </a:lnTo>
                    <a:lnTo>
                      <a:pt x="1503" y="814"/>
                    </a:lnTo>
                    <a:lnTo>
                      <a:pt x="1494" y="811"/>
                    </a:lnTo>
                    <a:lnTo>
                      <a:pt x="1484" y="810"/>
                    </a:lnTo>
                    <a:lnTo>
                      <a:pt x="1475" y="807"/>
                    </a:lnTo>
                    <a:lnTo>
                      <a:pt x="1466" y="806"/>
                    </a:lnTo>
                    <a:lnTo>
                      <a:pt x="1456" y="806"/>
                    </a:lnTo>
                    <a:lnTo>
                      <a:pt x="1447" y="806"/>
                    </a:lnTo>
                    <a:lnTo>
                      <a:pt x="1437" y="808"/>
                    </a:lnTo>
                    <a:lnTo>
                      <a:pt x="1415" y="818"/>
                    </a:lnTo>
                    <a:lnTo>
                      <a:pt x="1392" y="828"/>
                    </a:lnTo>
                    <a:lnTo>
                      <a:pt x="1370" y="842"/>
                    </a:lnTo>
                    <a:lnTo>
                      <a:pt x="1350" y="854"/>
                    </a:lnTo>
                    <a:lnTo>
                      <a:pt x="1331" y="869"/>
                    </a:lnTo>
                    <a:lnTo>
                      <a:pt x="1313" y="884"/>
                    </a:lnTo>
                    <a:lnTo>
                      <a:pt x="1295" y="900"/>
                    </a:lnTo>
                    <a:lnTo>
                      <a:pt x="1278" y="916"/>
                    </a:lnTo>
                    <a:lnTo>
                      <a:pt x="1262" y="933"/>
                    </a:lnTo>
                    <a:lnTo>
                      <a:pt x="1244" y="949"/>
                    </a:lnTo>
                    <a:lnTo>
                      <a:pt x="1228" y="967"/>
                    </a:lnTo>
                    <a:lnTo>
                      <a:pt x="1212" y="984"/>
                    </a:lnTo>
                    <a:lnTo>
                      <a:pt x="1195" y="1002"/>
                    </a:lnTo>
                    <a:lnTo>
                      <a:pt x="1178" y="1019"/>
                    </a:lnTo>
                    <a:lnTo>
                      <a:pt x="1161" y="1037"/>
                    </a:lnTo>
                    <a:lnTo>
                      <a:pt x="1144" y="1053"/>
                    </a:lnTo>
                    <a:lnTo>
                      <a:pt x="1131" y="1062"/>
                    </a:lnTo>
                    <a:lnTo>
                      <a:pt x="1118" y="1070"/>
                    </a:lnTo>
                    <a:lnTo>
                      <a:pt x="1103" y="1077"/>
                    </a:lnTo>
                    <a:lnTo>
                      <a:pt x="1087" y="1081"/>
                    </a:lnTo>
                    <a:lnTo>
                      <a:pt x="1071" y="1085"/>
                    </a:lnTo>
                    <a:lnTo>
                      <a:pt x="1055" y="1088"/>
                    </a:lnTo>
                    <a:lnTo>
                      <a:pt x="1037" y="1090"/>
                    </a:lnTo>
                    <a:lnTo>
                      <a:pt x="1021" y="1092"/>
                    </a:lnTo>
                    <a:lnTo>
                      <a:pt x="1007" y="1073"/>
                    </a:lnTo>
                    <a:lnTo>
                      <a:pt x="997" y="1051"/>
                    </a:lnTo>
                    <a:lnTo>
                      <a:pt x="990" y="1028"/>
                    </a:lnTo>
                    <a:lnTo>
                      <a:pt x="988" y="1003"/>
                    </a:lnTo>
                    <a:lnTo>
                      <a:pt x="986" y="979"/>
                    </a:lnTo>
                    <a:lnTo>
                      <a:pt x="988" y="953"/>
                    </a:lnTo>
                    <a:lnTo>
                      <a:pt x="989" y="928"/>
                    </a:lnTo>
                    <a:lnTo>
                      <a:pt x="990" y="904"/>
                    </a:lnTo>
                    <a:lnTo>
                      <a:pt x="990" y="873"/>
                    </a:lnTo>
                    <a:lnTo>
                      <a:pt x="986" y="845"/>
                    </a:lnTo>
                    <a:lnTo>
                      <a:pt x="981" y="815"/>
                    </a:lnTo>
                    <a:lnTo>
                      <a:pt x="976" y="786"/>
                    </a:lnTo>
                    <a:lnTo>
                      <a:pt x="972" y="749"/>
                    </a:lnTo>
                    <a:lnTo>
                      <a:pt x="973" y="713"/>
                    </a:lnTo>
                    <a:lnTo>
                      <a:pt x="976" y="677"/>
                    </a:lnTo>
                    <a:lnTo>
                      <a:pt x="981" y="641"/>
                    </a:lnTo>
                    <a:lnTo>
                      <a:pt x="986" y="615"/>
                    </a:lnTo>
                    <a:lnTo>
                      <a:pt x="993" y="590"/>
                    </a:lnTo>
                    <a:lnTo>
                      <a:pt x="1000" y="564"/>
                    </a:lnTo>
                    <a:lnTo>
                      <a:pt x="1003" y="537"/>
                    </a:lnTo>
                    <a:lnTo>
                      <a:pt x="1003" y="473"/>
                    </a:lnTo>
                    <a:lnTo>
                      <a:pt x="999" y="410"/>
                    </a:lnTo>
                    <a:lnTo>
                      <a:pt x="993" y="348"/>
                    </a:lnTo>
                    <a:lnTo>
                      <a:pt x="988" y="284"/>
                    </a:lnTo>
                    <a:lnTo>
                      <a:pt x="986" y="262"/>
                    </a:lnTo>
                    <a:lnTo>
                      <a:pt x="984" y="241"/>
                    </a:lnTo>
                    <a:lnTo>
                      <a:pt x="981" y="219"/>
                    </a:lnTo>
                    <a:lnTo>
                      <a:pt x="977" y="198"/>
                    </a:lnTo>
                    <a:lnTo>
                      <a:pt x="972" y="178"/>
                    </a:lnTo>
                    <a:lnTo>
                      <a:pt x="964" y="157"/>
                    </a:lnTo>
                    <a:lnTo>
                      <a:pt x="953" y="139"/>
                    </a:lnTo>
                    <a:lnTo>
                      <a:pt x="941" y="120"/>
                    </a:lnTo>
                    <a:lnTo>
                      <a:pt x="933" y="110"/>
                    </a:lnTo>
                    <a:lnTo>
                      <a:pt x="923" y="102"/>
                    </a:lnTo>
                    <a:lnTo>
                      <a:pt x="914" y="94"/>
                    </a:lnTo>
                    <a:lnTo>
                      <a:pt x="905" y="89"/>
                    </a:lnTo>
                    <a:lnTo>
                      <a:pt x="892" y="84"/>
                    </a:lnTo>
                    <a:lnTo>
                      <a:pt x="880" y="82"/>
                    </a:lnTo>
                    <a:lnTo>
                      <a:pt x="868" y="81"/>
                    </a:lnTo>
                    <a:lnTo>
                      <a:pt x="855" y="84"/>
                    </a:lnTo>
                    <a:lnTo>
                      <a:pt x="839" y="89"/>
                    </a:lnTo>
                    <a:lnTo>
                      <a:pt x="825" y="98"/>
                    </a:lnTo>
                    <a:lnTo>
                      <a:pt x="815" y="109"/>
                    </a:lnTo>
                    <a:lnTo>
                      <a:pt x="807" y="121"/>
                    </a:lnTo>
                    <a:lnTo>
                      <a:pt x="801" y="136"/>
                    </a:lnTo>
                    <a:lnTo>
                      <a:pt x="797" y="152"/>
                    </a:lnTo>
                    <a:lnTo>
                      <a:pt x="794" y="168"/>
                    </a:lnTo>
                    <a:lnTo>
                      <a:pt x="793" y="184"/>
                    </a:lnTo>
                    <a:lnTo>
                      <a:pt x="792" y="241"/>
                    </a:lnTo>
                    <a:lnTo>
                      <a:pt x="796" y="294"/>
                    </a:lnTo>
                    <a:lnTo>
                      <a:pt x="797" y="348"/>
                    </a:lnTo>
                    <a:lnTo>
                      <a:pt x="793" y="403"/>
                    </a:lnTo>
                    <a:lnTo>
                      <a:pt x="788" y="422"/>
                    </a:lnTo>
                    <a:lnTo>
                      <a:pt x="781" y="441"/>
                    </a:lnTo>
                    <a:lnTo>
                      <a:pt x="776" y="461"/>
                    </a:lnTo>
                    <a:lnTo>
                      <a:pt x="772" y="481"/>
                    </a:lnTo>
                    <a:lnTo>
                      <a:pt x="769" y="539"/>
                    </a:lnTo>
                    <a:lnTo>
                      <a:pt x="765" y="596"/>
                    </a:lnTo>
                    <a:lnTo>
                      <a:pt x="760" y="653"/>
                    </a:lnTo>
                    <a:lnTo>
                      <a:pt x="752" y="709"/>
                    </a:lnTo>
                    <a:lnTo>
                      <a:pt x="742" y="674"/>
                    </a:lnTo>
                    <a:lnTo>
                      <a:pt x="738" y="639"/>
                    </a:lnTo>
                    <a:lnTo>
                      <a:pt x="738" y="604"/>
                    </a:lnTo>
                    <a:lnTo>
                      <a:pt x="741" y="568"/>
                    </a:lnTo>
                    <a:lnTo>
                      <a:pt x="743" y="529"/>
                    </a:lnTo>
                    <a:lnTo>
                      <a:pt x="746" y="492"/>
                    </a:lnTo>
                    <a:lnTo>
                      <a:pt x="745" y="455"/>
                    </a:lnTo>
                    <a:lnTo>
                      <a:pt x="738" y="416"/>
                    </a:lnTo>
                    <a:lnTo>
                      <a:pt x="730" y="383"/>
                    </a:lnTo>
                    <a:lnTo>
                      <a:pt x="723" y="349"/>
                    </a:lnTo>
                    <a:lnTo>
                      <a:pt x="717" y="317"/>
                    </a:lnTo>
                    <a:lnTo>
                      <a:pt x="711" y="284"/>
                    </a:lnTo>
                    <a:lnTo>
                      <a:pt x="706" y="238"/>
                    </a:lnTo>
                    <a:lnTo>
                      <a:pt x="702" y="194"/>
                    </a:lnTo>
                    <a:lnTo>
                      <a:pt x="696" y="148"/>
                    </a:lnTo>
                    <a:lnTo>
                      <a:pt x="687" y="102"/>
                    </a:lnTo>
                    <a:lnTo>
                      <a:pt x="682" y="81"/>
                    </a:lnTo>
                    <a:lnTo>
                      <a:pt x="674" y="59"/>
                    </a:lnTo>
                    <a:lnTo>
                      <a:pt x="664" y="41"/>
                    </a:lnTo>
                    <a:lnTo>
                      <a:pt x="651" y="25"/>
                    </a:lnTo>
                    <a:lnTo>
                      <a:pt x="641" y="16"/>
                    </a:lnTo>
                    <a:lnTo>
                      <a:pt x="632" y="10"/>
                    </a:lnTo>
                    <a:lnTo>
                      <a:pt x="621" y="6"/>
                    </a:lnTo>
                    <a:lnTo>
                      <a:pt x="609" y="2"/>
                    </a:lnTo>
                    <a:lnTo>
                      <a:pt x="597" y="0"/>
                    </a:lnTo>
                    <a:lnTo>
                      <a:pt x="584" y="0"/>
                    </a:lnTo>
                    <a:lnTo>
                      <a:pt x="572" y="2"/>
                    </a:lnTo>
                    <a:lnTo>
                      <a:pt x="558" y="4"/>
                    </a:lnTo>
                    <a:lnTo>
                      <a:pt x="546" y="8"/>
                    </a:lnTo>
                    <a:lnTo>
                      <a:pt x="535" y="14"/>
                    </a:lnTo>
                    <a:lnTo>
                      <a:pt x="526" y="21"/>
                    </a:lnTo>
                    <a:lnTo>
                      <a:pt x="518" y="27"/>
                    </a:lnTo>
                    <a:lnTo>
                      <a:pt x="511" y="37"/>
                    </a:lnTo>
                    <a:lnTo>
                      <a:pt x="506" y="46"/>
                    </a:lnTo>
                    <a:lnTo>
                      <a:pt x="503" y="57"/>
                    </a:lnTo>
                    <a:lnTo>
                      <a:pt x="502" y="69"/>
                    </a:lnTo>
                    <a:lnTo>
                      <a:pt x="506" y="141"/>
                    </a:lnTo>
                    <a:lnTo>
                      <a:pt x="515" y="211"/>
                    </a:lnTo>
                    <a:lnTo>
                      <a:pt x="522" y="281"/>
                    </a:lnTo>
                    <a:lnTo>
                      <a:pt x="523" y="353"/>
                    </a:lnTo>
                    <a:lnTo>
                      <a:pt x="521" y="390"/>
                    </a:lnTo>
                    <a:lnTo>
                      <a:pt x="517" y="424"/>
                    </a:lnTo>
                    <a:lnTo>
                      <a:pt x="515" y="458"/>
                    </a:lnTo>
                    <a:lnTo>
                      <a:pt x="518" y="493"/>
                    </a:lnTo>
                    <a:lnTo>
                      <a:pt x="523" y="517"/>
                    </a:lnTo>
                    <a:lnTo>
                      <a:pt x="527" y="540"/>
                    </a:lnTo>
                    <a:lnTo>
                      <a:pt x="531" y="564"/>
                    </a:lnTo>
                    <a:lnTo>
                      <a:pt x="533" y="588"/>
                    </a:lnTo>
                    <a:lnTo>
                      <a:pt x="533" y="603"/>
                    </a:lnTo>
                    <a:lnTo>
                      <a:pt x="535" y="618"/>
                    </a:lnTo>
                    <a:lnTo>
                      <a:pt x="534" y="633"/>
                    </a:lnTo>
                    <a:lnTo>
                      <a:pt x="529" y="647"/>
                    </a:lnTo>
                    <a:lnTo>
                      <a:pt x="529" y="624"/>
                    </a:lnTo>
                    <a:lnTo>
                      <a:pt x="527" y="600"/>
                    </a:lnTo>
                    <a:lnTo>
                      <a:pt x="525" y="578"/>
                    </a:lnTo>
                    <a:lnTo>
                      <a:pt x="519" y="555"/>
                    </a:lnTo>
                    <a:lnTo>
                      <a:pt x="504" y="506"/>
                    </a:lnTo>
                    <a:lnTo>
                      <a:pt x="492" y="459"/>
                    </a:lnTo>
                    <a:lnTo>
                      <a:pt x="480" y="412"/>
                    </a:lnTo>
                    <a:lnTo>
                      <a:pt x="470" y="365"/>
                    </a:lnTo>
                    <a:lnTo>
                      <a:pt x="460" y="320"/>
                    </a:lnTo>
                    <a:lnTo>
                      <a:pt x="449" y="273"/>
                    </a:lnTo>
                    <a:lnTo>
                      <a:pt x="440" y="226"/>
                    </a:lnTo>
                    <a:lnTo>
                      <a:pt x="429" y="178"/>
                    </a:lnTo>
                    <a:lnTo>
                      <a:pt x="423" y="160"/>
                    </a:lnTo>
                    <a:lnTo>
                      <a:pt x="412" y="147"/>
                    </a:lnTo>
                    <a:lnTo>
                      <a:pt x="397" y="137"/>
                    </a:lnTo>
                    <a:lnTo>
                      <a:pt x="380" y="132"/>
                    </a:lnTo>
                    <a:lnTo>
                      <a:pt x="362" y="131"/>
                    </a:lnTo>
                    <a:lnTo>
                      <a:pt x="343" y="133"/>
                    </a:lnTo>
                    <a:lnTo>
                      <a:pt x="326" y="137"/>
                    </a:lnTo>
                    <a:lnTo>
                      <a:pt x="310" y="145"/>
                    </a:lnTo>
                    <a:lnTo>
                      <a:pt x="294" y="159"/>
                    </a:lnTo>
                    <a:lnTo>
                      <a:pt x="283" y="176"/>
                    </a:lnTo>
                    <a:lnTo>
                      <a:pt x="276" y="196"/>
                    </a:lnTo>
                    <a:lnTo>
                      <a:pt x="275" y="218"/>
                    </a:lnTo>
                    <a:lnTo>
                      <a:pt x="275" y="253"/>
                    </a:lnTo>
                    <a:lnTo>
                      <a:pt x="276" y="286"/>
                    </a:lnTo>
                    <a:lnTo>
                      <a:pt x="278" y="321"/>
                    </a:lnTo>
                    <a:lnTo>
                      <a:pt x="282" y="356"/>
                    </a:lnTo>
                    <a:lnTo>
                      <a:pt x="287" y="398"/>
                    </a:lnTo>
                    <a:lnTo>
                      <a:pt x="291" y="439"/>
                    </a:lnTo>
                    <a:lnTo>
                      <a:pt x="295" y="480"/>
                    </a:lnTo>
                    <a:lnTo>
                      <a:pt x="299" y="520"/>
                    </a:lnTo>
                    <a:lnTo>
                      <a:pt x="303" y="560"/>
                    </a:lnTo>
                    <a:lnTo>
                      <a:pt x="310" y="602"/>
                    </a:lnTo>
                    <a:lnTo>
                      <a:pt x="319" y="642"/>
                    </a:lnTo>
                    <a:lnTo>
                      <a:pt x="331" y="682"/>
                    </a:lnTo>
                    <a:lnTo>
                      <a:pt x="334" y="698"/>
                    </a:lnTo>
                    <a:lnTo>
                      <a:pt x="334" y="713"/>
                    </a:lnTo>
                    <a:lnTo>
                      <a:pt x="334" y="728"/>
                    </a:lnTo>
                    <a:lnTo>
                      <a:pt x="337" y="744"/>
                    </a:lnTo>
                    <a:lnTo>
                      <a:pt x="342" y="765"/>
                    </a:lnTo>
                    <a:lnTo>
                      <a:pt x="349" y="786"/>
                    </a:lnTo>
                    <a:lnTo>
                      <a:pt x="355" y="807"/>
                    </a:lnTo>
                    <a:lnTo>
                      <a:pt x="361" y="828"/>
                    </a:lnTo>
                    <a:lnTo>
                      <a:pt x="361" y="839"/>
                    </a:lnTo>
                    <a:lnTo>
                      <a:pt x="355" y="847"/>
                    </a:lnTo>
                    <a:lnTo>
                      <a:pt x="349" y="850"/>
                    </a:lnTo>
                    <a:lnTo>
                      <a:pt x="341" y="847"/>
                    </a:lnTo>
                    <a:lnTo>
                      <a:pt x="323" y="827"/>
                    </a:lnTo>
                    <a:lnTo>
                      <a:pt x="307" y="806"/>
                    </a:lnTo>
                    <a:lnTo>
                      <a:pt x="294" y="784"/>
                    </a:lnTo>
                    <a:lnTo>
                      <a:pt x="282" y="760"/>
                    </a:lnTo>
                    <a:lnTo>
                      <a:pt x="268" y="737"/>
                    </a:lnTo>
                    <a:lnTo>
                      <a:pt x="255" y="714"/>
                    </a:lnTo>
                    <a:lnTo>
                      <a:pt x="239" y="692"/>
                    </a:lnTo>
                    <a:lnTo>
                      <a:pt x="221" y="670"/>
                    </a:lnTo>
                    <a:lnTo>
                      <a:pt x="206" y="651"/>
                    </a:lnTo>
                    <a:lnTo>
                      <a:pt x="193" y="633"/>
                    </a:lnTo>
                    <a:lnTo>
                      <a:pt x="182" y="612"/>
                    </a:lnTo>
                    <a:lnTo>
                      <a:pt x="172" y="592"/>
                    </a:lnTo>
                    <a:lnTo>
                      <a:pt x="159" y="571"/>
                    </a:lnTo>
                    <a:lnTo>
                      <a:pt x="149" y="551"/>
                    </a:lnTo>
                    <a:lnTo>
                      <a:pt x="135" y="531"/>
                    </a:lnTo>
                    <a:lnTo>
                      <a:pt x="121" y="510"/>
                    </a:lnTo>
                    <a:lnTo>
                      <a:pt x="113" y="502"/>
                    </a:lnTo>
                    <a:lnTo>
                      <a:pt x="104" y="497"/>
                    </a:lnTo>
                    <a:lnTo>
                      <a:pt x="95" y="492"/>
                    </a:lnTo>
                    <a:lnTo>
                      <a:pt x="86" y="488"/>
                    </a:lnTo>
                    <a:lnTo>
                      <a:pt x="76" y="485"/>
                    </a:lnTo>
                    <a:lnTo>
                      <a:pt x="66" y="485"/>
                    </a:lnTo>
                    <a:lnTo>
                      <a:pt x="56" y="486"/>
                    </a:lnTo>
                    <a:lnTo>
                      <a:pt x="45" y="489"/>
                    </a:lnTo>
                    <a:lnTo>
                      <a:pt x="40" y="489"/>
                    </a:lnTo>
                    <a:lnTo>
                      <a:pt x="33" y="492"/>
                    </a:lnTo>
                    <a:lnTo>
                      <a:pt x="24" y="501"/>
                    </a:lnTo>
                    <a:lnTo>
                      <a:pt x="12" y="520"/>
                    </a:lnTo>
                    <a:lnTo>
                      <a:pt x="5" y="535"/>
                    </a:lnTo>
                    <a:lnTo>
                      <a:pt x="0" y="551"/>
                    </a:lnTo>
                    <a:lnTo>
                      <a:pt x="0" y="569"/>
                    </a:lnTo>
                    <a:lnTo>
                      <a:pt x="1" y="592"/>
                    </a:lnTo>
                    <a:lnTo>
                      <a:pt x="8" y="619"/>
                    </a:lnTo>
                    <a:lnTo>
                      <a:pt x="17" y="650"/>
                    </a:lnTo>
                    <a:lnTo>
                      <a:pt x="32" y="688"/>
                    </a:lnTo>
                    <a:lnTo>
                      <a:pt x="51" y="731"/>
                    </a:lnTo>
                    <a:lnTo>
                      <a:pt x="64" y="757"/>
                    </a:lnTo>
                    <a:lnTo>
                      <a:pt x="78" y="784"/>
                    </a:lnTo>
                    <a:lnTo>
                      <a:pt x="91" y="811"/>
                    </a:lnTo>
                    <a:lnTo>
                      <a:pt x="106" y="837"/>
                    </a:lnTo>
                    <a:lnTo>
                      <a:pt x="121" y="862"/>
                    </a:lnTo>
                    <a:lnTo>
                      <a:pt x="137" y="888"/>
                    </a:lnTo>
                    <a:lnTo>
                      <a:pt x="153" y="913"/>
                    </a:lnTo>
                    <a:lnTo>
                      <a:pt x="169" y="939"/>
                    </a:lnTo>
                    <a:lnTo>
                      <a:pt x="186" y="968"/>
                    </a:lnTo>
                    <a:lnTo>
                      <a:pt x="200" y="998"/>
                    </a:lnTo>
                    <a:lnTo>
                      <a:pt x="211" y="1028"/>
                    </a:lnTo>
                    <a:lnTo>
                      <a:pt x="220" y="1061"/>
                    </a:lnTo>
                    <a:lnTo>
                      <a:pt x="228" y="1093"/>
                    </a:lnTo>
                    <a:lnTo>
                      <a:pt x="236" y="1126"/>
                    </a:lnTo>
                    <a:lnTo>
                      <a:pt x="244" y="1160"/>
                    </a:lnTo>
                    <a:lnTo>
                      <a:pt x="253" y="1194"/>
                    </a:lnTo>
                    <a:lnTo>
                      <a:pt x="262" y="1227"/>
                    </a:lnTo>
                    <a:lnTo>
                      <a:pt x="268" y="1259"/>
                    </a:lnTo>
                    <a:lnTo>
                      <a:pt x="274" y="1292"/>
                    </a:lnTo>
                    <a:lnTo>
                      <a:pt x="278" y="1324"/>
                    </a:lnTo>
                    <a:lnTo>
                      <a:pt x="282" y="1356"/>
                    </a:lnTo>
                    <a:lnTo>
                      <a:pt x="286" y="1388"/>
                    </a:lnTo>
                    <a:lnTo>
                      <a:pt x="292" y="1420"/>
                    </a:lnTo>
                    <a:lnTo>
                      <a:pt x="300" y="1454"/>
                    </a:lnTo>
                    <a:lnTo>
                      <a:pt x="304" y="1469"/>
                    </a:lnTo>
                    <a:lnTo>
                      <a:pt x="309" y="1483"/>
                    </a:lnTo>
                    <a:lnTo>
                      <a:pt x="314" y="1497"/>
                    </a:lnTo>
                    <a:lnTo>
                      <a:pt x="318" y="1512"/>
                    </a:lnTo>
                    <a:lnTo>
                      <a:pt x="323" y="1525"/>
                    </a:lnTo>
                    <a:lnTo>
                      <a:pt x="329" y="1539"/>
                    </a:lnTo>
                    <a:lnTo>
                      <a:pt x="335" y="1552"/>
                    </a:lnTo>
                    <a:lnTo>
                      <a:pt x="342" y="1565"/>
                    </a:lnTo>
                    <a:lnTo>
                      <a:pt x="342" y="1571"/>
                    </a:lnTo>
                    <a:lnTo>
                      <a:pt x="341" y="1576"/>
                    </a:lnTo>
                    <a:lnTo>
                      <a:pt x="337" y="1580"/>
                    </a:lnTo>
                    <a:lnTo>
                      <a:pt x="334" y="1585"/>
                    </a:lnTo>
                    <a:lnTo>
                      <a:pt x="330" y="1624"/>
                    </a:lnTo>
                    <a:lnTo>
                      <a:pt x="334" y="1663"/>
                    </a:lnTo>
                    <a:lnTo>
                      <a:pt x="338" y="1701"/>
                    </a:lnTo>
                    <a:lnTo>
                      <a:pt x="334" y="1740"/>
                    </a:lnTo>
                    <a:lnTo>
                      <a:pt x="329" y="1756"/>
                    </a:lnTo>
                    <a:lnTo>
                      <a:pt x="323" y="1773"/>
                    </a:lnTo>
                    <a:lnTo>
                      <a:pt x="318" y="1789"/>
                    </a:lnTo>
                    <a:lnTo>
                      <a:pt x="315" y="1807"/>
                    </a:lnTo>
                    <a:lnTo>
                      <a:pt x="317" y="1834"/>
                    </a:lnTo>
                    <a:lnTo>
                      <a:pt x="321" y="1861"/>
                    </a:lnTo>
                    <a:lnTo>
                      <a:pt x="326" y="1887"/>
                    </a:lnTo>
                    <a:lnTo>
                      <a:pt x="334" y="1914"/>
                    </a:lnTo>
                    <a:lnTo>
                      <a:pt x="342" y="1942"/>
                    </a:lnTo>
                    <a:lnTo>
                      <a:pt x="351" y="1968"/>
                    </a:lnTo>
                    <a:lnTo>
                      <a:pt x="360" y="1993"/>
                    </a:lnTo>
                    <a:lnTo>
                      <a:pt x="366" y="2018"/>
                    </a:lnTo>
                    <a:lnTo>
                      <a:pt x="887" y="2019"/>
                    </a:lnTo>
                    <a:close/>
                  </a:path>
                </a:pathLst>
              </a:custGeom>
              <a:solidFill>
                <a:srgbClr val="FFBFA5"/>
              </a:solidFill>
              <a:ln w="9525">
                <a:noFill/>
                <a:round/>
                <a:headEnd/>
                <a:tailEnd/>
              </a:ln>
            </p:spPr>
            <p:txBody>
              <a:bodyPr/>
              <a:lstStyle/>
              <a:p>
                <a:endParaRPr lang="en-US"/>
              </a:p>
            </p:txBody>
          </p:sp>
          <p:sp>
            <p:nvSpPr>
              <p:cNvPr id="7" name="Freeform 14"/>
              <p:cNvSpPr>
                <a:spLocks/>
              </p:cNvSpPr>
              <p:nvPr/>
            </p:nvSpPr>
            <p:spPr bwMode="auto">
              <a:xfrm>
                <a:off x="2124" y="3004"/>
                <a:ext cx="16" cy="120"/>
              </a:xfrm>
              <a:custGeom>
                <a:avLst/>
                <a:gdLst>
                  <a:gd name="T0" fmla="*/ 14 w 31"/>
                  <a:gd name="T1" fmla="*/ 0 h 240"/>
                  <a:gd name="T2" fmla="*/ 14 w 31"/>
                  <a:gd name="T3" fmla="*/ 0 h 240"/>
                  <a:gd name="T4" fmla="*/ 12 w 31"/>
                  <a:gd name="T5" fmla="*/ 57 h 240"/>
                  <a:gd name="T6" fmla="*/ 6 w 31"/>
                  <a:gd name="T7" fmla="*/ 119 h 240"/>
                  <a:gd name="T8" fmla="*/ 2 w 31"/>
                  <a:gd name="T9" fmla="*/ 182 h 240"/>
                  <a:gd name="T10" fmla="*/ 0 w 31"/>
                  <a:gd name="T11" fmla="*/ 240 h 240"/>
                  <a:gd name="T12" fmla="*/ 18 w 31"/>
                  <a:gd name="T13" fmla="*/ 240 h 240"/>
                  <a:gd name="T14" fmla="*/ 18 w 31"/>
                  <a:gd name="T15" fmla="*/ 182 h 240"/>
                  <a:gd name="T16" fmla="*/ 23 w 31"/>
                  <a:gd name="T17" fmla="*/ 119 h 240"/>
                  <a:gd name="T18" fmla="*/ 28 w 31"/>
                  <a:gd name="T19" fmla="*/ 57 h 240"/>
                  <a:gd name="T20" fmla="*/ 31 w 31"/>
                  <a:gd name="T21" fmla="*/ 0 h 240"/>
                  <a:gd name="T22" fmla="*/ 31 w 31"/>
                  <a:gd name="T23" fmla="*/ 0 h 240"/>
                  <a:gd name="T24" fmla="*/ 14 w 31"/>
                  <a:gd name="T25" fmla="*/ 0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40"/>
                  <a:gd name="T41" fmla="*/ 31 w 31"/>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40">
                    <a:moveTo>
                      <a:pt x="14" y="0"/>
                    </a:moveTo>
                    <a:lnTo>
                      <a:pt x="14" y="0"/>
                    </a:lnTo>
                    <a:lnTo>
                      <a:pt x="12" y="57"/>
                    </a:lnTo>
                    <a:lnTo>
                      <a:pt x="6" y="119"/>
                    </a:lnTo>
                    <a:lnTo>
                      <a:pt x="2" y="182"/>
                    </a:lnTo>
                    <a:lnTo>
                      <a:pt x="0" y="240"/>
                    </a:lnTo>
                    <a:lnTo>
                      <a:pt x="18" y="240"/>
                    </a:lnTo>
                    <a:lnTo>
                      <a:pt x="18" y="182"/>
                    </a:lnTo>
                    <a:lnTo>
                      <a:pt x="23" y="119"/>
                    </a:lnTo>
                    <a:lnTo>
                      <a:pt x="28" y="57"/>
                    </a:lnTo>
                    <a:lnTo>
                      <a:pt x="31" y="0"/>
                    </a:lnTo>
                    <a:lnTo>
                      <a:pt x="14" y="0"/>
                    </a:lnTo>
                    <a:close/>
                  </a:path>
                </a:pathLst>
              </a:custGeom>
              <a:solidFill>
                <a:srgbClr val="000000"/>
              </a:solidFill>
              <a:ln w="9525">
                <a:noFill/>
                <a:round/>
                <a:headEnd/>
                <a:tailEnd/>
              </a:ln>
            </p:spPr>
            <p:txBody>
              <a:bodyPr/>
              <a:lstStyle/>
              <a:p>
                <a:endParaRPr lang="en-US"/>
              </a:p>
            </p:txBody>
          </p:sp>
          <p:sp>
            <p:nvSpPr>
              <p:cNvPr id="8" name="Freeform 15"/>
              <p:cNvSpPr>
                <a:spLocks/>
              </p:cNvSpPr>
              <p:nvPr/>
            </p:nvSpPr>
            <p:spPr bwMode="auto">
              <a:xfrm>
                <a:off x="2132" y="2948"/>
                <a:ext cx="19" cy="56"/>
              </a:xfrm>
              <a:custGeom>
                <a:avLst/>
                <a:gdLst>
                  <a:gd name="T0" fmla="*/ 25 w 38"/>
                  <a:gd name="T1" fmla="*/ 0 h 113"/>
                  <a:gd name="T2" fmla="*/ 25 w 38"/>
                  <a:gd name="T3" fmla="*/ 0 h 113"/>
                  <a:gd name="T4" fmla="*/ 10 w 38"/>
                  <a:gd name="T5" fmla="*/ 26 h 113"/>
                  <a:gd name="T6" fmla="*/ 3 w 38"/>
                  <a:gd name="T7" fmla="*/ 55 h 113"/>
                  <a:gd name="T8" fmla="*/ 2 w 38"/>
                  <a:gd name="T9" fmla="*/ 85 h 113"/>
                  <a:gd name="T10" fmla="*/ 0 w 38"/>
                  <a:gd name="T11" fmla="*/ 113 h 113"/>
                  <a:gd name="T12" fmla="*/ 17 w 38"/>
                  <a:gd name="T13" fmla="*/ 113 h 113"/>
                  <a:gd name="T14" fmla="*/ 18 w 38"/>
                  <a:gd name="T15" fmla="*/ 85 h 113"/>
                  <a:gd name="T16" fmla="*/ 19 w 38"/>
                  <a:gd name="T17" fmla="*/ 55 h 113"/>
                  <a:gd name="T18" fmla="*/ 26 w 38"/>
                  <a:gd name="T19" fmla="*/ 31 h 113"/>
                  <a:gd name="T20" fmla="*/ 38 w 38"/>
                  <a:gd name="T21" fmla="*/ 11 h 113"/>
                  <a:gd name="T22" fmla="*/ 38 w 38"/>
                  <a:gd name="T23" fmla="*/ 11 h 113"/>
                  <a:gd name="T24" fmla="*/ 25 w 38"/>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13"/>
                  <a:gd name="T41" fmla="*/ 38 w 3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13">
                    <a:moveTo>
                      <a:pt x="25" y="0"/>
                    </a:moveTo>
                    <a:lnTo>
                      <a:pt x="25" y="0"/>
                    </a:lnTo>
                    <a:lnTo>
                      <a:pt x="10" y="26"/>
                    </a:lnTo>
                    <a:lnTo>
                      <a:pt x="3" y="55"/>
                    </a:lnTo>
                    <a:lnTo>
                      <a:pt x="2" y="85"/>
                    </a:lnTo>
                    <a:lnTo>
                      <a:pt x="0" y="113"/>
                    </a:lnTo>
                    <a:lnTo>
                      <a:pt x="17" y="113"/>
                    </a:lnTo>
                    <a:lnTo>
                      <a:pt x="18" y="85"/>
                    </a:lnTo>
                    <a:lnTo>
                      <a:pt x="19" y="55"/>
                    </a:lnTo>
                    <a:lnTo>
                      <a:pt x="26" y="31"/>
                    </a:lnTo>
                    <a:lnTo>
                      <a:pt x="38" y="11"/>
                    </a:lnTo>
                    <a:lnTo>
                      <a:pt x="25" y="0"/>
                    </a:lnTo>
                    <a:close/>
                  </a:path>
                </a:pathLst>
              </a:custGeom>
              <a:solidFill>
                <a:srgbClr val="000000"/>
              </a:solidFill>
              <a:ln w="9525">
                <a:noFill/>
                <a:round/>
                <a:headEnd/>
                <a:tailEnd/>
              </a:ln>
            </p:spPr>
            <p:txBody>
              <a:bodyPr/>
              <a:lstStyle/>
              <a:p>
                <a:endParaRPr lang="en-US"/>
              </a:p>
            </p:txBody>
          </p:sp>
          <p:sp>
            <p:nvSpPr>
              <p:cNvPr id="9" name="Freeform 16"/>
              <p:cNvSpPr>
                <a:spLocks/>
              </p:cNvSpPr>
              <p:nvPr/>
            </p:nvSpPr>
            <p:spPr bwMode="auto">
              <a:xfrm>
                <a:off x="2144" y="2913"/>
                <a:ext cx="57" cy="40"/>
              </a:xfrm>
              <a:custGeom>
                <a:avLst/>
                <a:gdLst>
                  <a:gd name="T0" fmla="*/ 100 w 114"/>
                  <a:gd name="T1" fmla="*/ 0 h 81"/>
                  <a:gd name="T2" fmla="*/ 100 w 114"/>
                  <a:gd name="T3" fmla="*/ 0 h 81"/>
                  <a:gd name="T4" fmla="*/ 91 w 114"/>
                  <a:gd name="T5" fmla="*/ 10 h 81"/>
                  <a:gd name="T6" fmla="*/ 80 w 114"/>
                  <a:gd name="T7" fmla="*/ 19 h 81"/>
                  <a:gd name="T8" fmla="*/ 65 w 114"/>
                  <a:gd name="T9" fmla="*/ 24 h 81"/>
                  <a:gd name="T10" fmla="*/ 52 w 114"/>
                  <a:gd name="T11" fmla="*/ 34 h 81"/>
                  <a:gd name="T12" fmla="*/ 39 w 114"/>
                  <a:gd name="T13" fmla="*/ 40 h 81"/>
                  <a:gd name="T14" fmla="*/ 25 w 114"/>
                  <a:gd name="T15" fmla="*/ 49 h 81"/>
                  <a:gd name="T16" fmla="*/ 12 w 114"/>
                  <a:gd name="T17" fmla="*/ 58 h 81"/>
                  <a:gd name="T18" fmla="*/ 0 w 114"/>
                  <a:gd name="T19" fmla="*/ 70 h 81"/>
                  <a:gd name="T20" fmla="*/ 13 w 114"/>
                  <a:gd name="T21" fmla="*/ 81 h 81"/>
                  <a:gd name="T22" fmla="*/ 22 w 114"/>
                  <a:gd name="T23" fmla="*/ 71 h 81"/>
                  <a:gd name="T24" fmla="*/ 33 w 114"/>
                  <a:gd name="T25" fmla="*/ 62 h 81"/>
                  <a:gd name="T26" fmla="*/ 47 w 114"/>
                  <a:gd name="T27" fmla="*/ 57 h 81"/>
                  <a:gd name="T28" fmla="*/ 60 w 114"/>
                  <a:gd name="T29" fmla="*/ 47 h 81"/>
                  <a:gd name="T30" fmla="*/ 73 w 114"/>
                  <a:gd name="T31" fmla="*/ 40 h 81"/>
                  <a:gd name="T32" fmla="*/ 88 w 114"/>
                  <a:gd name="T33" fmla="*/ 32 h 81"/>
                  <a:gd name="T34" fmla="*/ 102 w 114"/>
                  <a:gd name="T35" fmla="*/ 23 h 81"/>
                  <a:gd name="T36" fmla="*/ 114 w 114"/>
                  <a:gd name="T37" fmla="*/ 11 h 81"/>
                  <a:gd name="T38" fmla="*/ 114 w 114"/>
                  <a:gd name="T39" fmla="*/ 11 h 81"/>
                  <a:gd name="T40" fmla="*/ 100 w 114"/>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81"/>
                  <a:gd name="T65" fmla="*/ 114 w 114"/>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81">
                    <a:moveTo>
                      <a:pt x="100" y="0"/>
                    </a:moveTo>
                    <a:lnTo>
                      <a:pt x="100" y="0"/>
                    </a:lnTo>
                    <a:lnTo>
                      <a:pt x="91" y="10"/>
                    </a:lnTo>
                    <a:lnTo>
                      <a:pt x="80" y="19"/>
                    </a:lnTo>
                    <a:lnTo>
                      <a:pt x="65" y="24"/>
                    </a:lnTo>
                    <a:lnTo>
                      <a:pt x="52" y="34"/>
                    </a:lnTo>
                    <a:lnTo>
                      <a:pt x="39" y="40"/>
                    </a:lnTo>
                    <a:lnTo>
                      <a:pt x="25" y="49"/>
                    </a:lnTo>
                    <a:lnTo>
                      <a:pt x="12" y="58"/>
                    </a:lnTo>
                    <a:lnTo>
                      <a:pt x="0" y="70"/>
                    </a:lnTo>
                    <a:lnTo>
                      <a:pt x="13" y="81"/>
                    </a:lnTo>
                    <a:lnTo>
                      <a:pt x="22" y="71"/>
                    </a:lnTo>
                    <a:lnTo>
                      <a:pt x="33" y="62"/>
                    </a:lnTo>
                    <a:lnTo>
                      <a:pt x="47" y="57"/>
                    </a:lnTo>
                    <a:lnTo>
                      <a:pt x="60" y="47"/>
                    </a:lnTo>
                    <a:lnTo>
                      <a:pt x="73" y="40"/>
                    </a:lnTo>
                    <a:lnTo>
                      <a:pt x="88" y="32"/>
                    </a:lnTo>
                    <a:lnTo>
                      <a:pt x="102" y="23"/>
                    </a:lnTo>
                    <a:lnTo>
                      <a:pt x="114" y="11"/>
                    </a:lnTo>
                    <a:lnTo>
                      <a:pt x="100" y="0"/>
                    </a:lnTo>
                    <a:close/>
                  </a:path>
                </a:pathLst>
              </a:custGeom>
              <a:solidFill>
                <a:srgbClr val="000000"/>
              </a:solidFill>
              <a:ln w="9525">
                <a:noFill/>
                <a:round/>
                <a:headEnd/>
                <a:tailEnd/>
              </a:ln>
            </p:spPr>
            <p:txBody>
              <a:bodyPr/>
              <a:lstStyle/>
              <a:p>
                <a:endParaRPr lang="en-US"/>
              </a:p>
            </p:txBody>
          </p:sp>
          <p:sp>
            <p:nvSpPr>
              <p:cNvPr id="10" name="Freeform 17"/>
              <p:cNvSpPr>
                <a:spLocks/>
              </p:cNvSpPr>
              <p:nvPr/>
            </p:nvSpPr>
            <p:spPr bwMode="auto">
              <a:xfrm>
                <a:off x="2194" y="2726"/>
                <a:ext cx="138" cy="192"/>
              </a:xfrm>
              <a:custGeom>
                <a:avLst/>
                <a:gdLst>
                  <a:gd name="T0" fmla="*/ 263 w 277"/>
                  <a:gd name="T1" fmla="*/ 0 h 384"/>
                  <a:gd name="T2" fmla="*/ 263 w 277"/>
                  <a:gd name="T3" fmla="*/ 0 h 384"/>
                  <a:gd name="T4" fmla="*/ 247 w 277"/>
                  <a:gd name="T5" fmla="*/ 24 h 384"/>
                  <a:gd name="T6" fmla="*/ 233 w 277"/>
                  <a:gd name="T7" fmla="*/ 48 h 384"/>
                  <a:gd name="T8" fmla="*/ 216 w 277"/>
                  <a:gd name="T9" fmla="*/ 73 h 384"/>
                  <a:gd name="T10" fmla="*/ 202 w 277"/>
                  <a:gd name="T11" fmla="*/ 97 h 384"/>
                  <a:gd name="T12" fmla="*/ 187 w 277"/>
                  <a:gd name="T13" fmla="*/ 121 h 384"/>
                  <a:gd name="T14" fmla="*/ 171 w 277"/>
                  <a:gd name="T15" fmla="*/ 145 h 384"/>
                  <a:gd name="T16" fmla="*/ 155 w 277"/>
                  <a:gd name="T17" fmla="*/ 169 h 384"/>
                  <a:gd name="T18" fmla="*/ 140 w 277"/>
                  <a:gd name="T19" fmla="*/ 193 h 384"/>
                  <a:gd name="T20" fmla="*/ 124 w 277"/>
                  <a:gd name="T21" fmla="*/ 216 h 384"/>
                  <a:gd name="T22" fmla="*/ 108 w 277"/>
                  <a:gd name="T23" fmla="*/ 239 h 384"/>
                  <a:gd name="T24" fmla="*/ 90 w 277"/>
                  <a:gd name="T25" fmla="*/ 262 h 384"/>
                  <a:gd name="T26" fmla="*/ 73 w 277"/>
                  <a:gd name="T27" fmla="*/ 285 h 384"/>
                  <a:gd name="T28" fmla="*/ 55 w 277"/>
                  <a:gd name="T29" fmla="*/ 307 h 384"/>
                  <a:gd name="T30" fmla="*/ 38 w 277"/>
                  <a:gd name="T31" fmla="*/ 330 h 384"/>
                  <a:gd name="T32" fmla="*/ 19 w 277"/>
                  <a:gd name="T33" fmla="*/ 352 h 384"/>
                  <a:gd name="T34" fmla="*/ 0 w 277"/>
                  <a:gd name="T35" fmla="*/ 373 h 384"/>
                  <a:gd name="T36" fmla="*/ 14 w 277"/>
                  <a:gd name="T37" fmla="*/ 384 h 384"/>
                  <a:gd name="T38" fmla="*/ 33 w 277"/>
                  <a:gd name="T39" fmla="*/ 362 h 384"/>
                  <a:gd name="T40" fmla="*/ 51 w 277"/>
                  <a:gd name="T41" fmla="*/ 341 h 384"/>
                  <a:gd name="T42" fmla="*/ 69 w 277"/>
                  <a:gd name="T43" fmla="*/ 318 h 384"/>
                  <a:gd name="T44" fmla="*/ 86 w 277"/>
                  <a:gd name="T45" fmla="*/ 295 h 384"/>
                  <a:gd name="T46" fmla="*/ 104 w 277"/>
                  <a:gd name="T47" fmla="*/ 273 h 384"/>
                  <a:gd name="T48" fmla="*/ 121 w 277"/>
                  <a:gd name="T49" fmla="*/ 250 h 384"/>
                  <a:gd name="T50" fmla="*/ 137 w 277"/>
                  <a:gd name="T51" fmla="*/ 224 h 384"/>
                  <a:gd name="T52" fmla="*/ 153 w 277"/>
                  <a:gd name="T53" fmla="*/ 201 h 384"/>
                  <a:gd name="T54" fmla="*/ 168 w 277"/>
                  <a:gd name="T55" fmla="*/ 177 h 384"/>
                  <a:gd name="T56" fmla="*/ 184 w 277"/>
                  <a:gd name="T57" fmla="*/ 153 h 384"/>
                  <a:gd name="T58" fmla="*/ 200 w 277"/>
                  <a:gd name="T59" fmla="*/ 129 h 384"/>
                  <a:gd name="T60" fmla="*/ 215 w 277"/>
                  <a:gd name="T61" fmla="*/ 105 h 384"/>
                  <a:gd name="T62" fmla="*/ 230 w 277"/>
                  <a:gd name="T63" fmla="*/ 81 h 384"/>
                  <a:gd name="T64" fmla="*/ 246 w 277"/>
                  <a:gd name="T65" fmla="*/ 56 h 384"/>
                  <a:gd name="T66" fmla="*/ 261 w 277"/>
                  <a:gd name="T67" fmla="*/ 32 h 384"/>
                  <a:gd name="T68" fmla="*/ 277 w 277"/>
                  <a:gd name="T69" fmla="*/ 8 h 384"/>
                  <a:gd name="T70" fmla="*/ 277 w 277"/>
                  <a:gd name="T71" fmla="*/ 8 h 384"/>
                  <a:gd name="T72" fmla="*/ 263 w 277"/>
                  <a:gd name="T73" fmla="*/ 0 h 3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7"/>
                  <a:gd name="T112" fmla="*/ 0 h 384"/>
                  <a:gd name="T113" fmla="*/ 277 w 277"/>
                  <a:gd name="T114" fmla="*/ 384 h 3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7" h="384">
                    <a:moveTo>
                      <a:pt x="263" y="0"/>
                    </a:moveTo>
                    <a:lnTo>
                      <a:pt x="263" y="0"/>
                    </a:lnTo>
                    <a:lnTo>
                      <a:pt x="247" y="24"/>
                    </a:lnTo>
                    <a:lnTo>
                      <a:pt x="233" y="48"/>
                    </a:lnTo>
                    <a:lnTo>
                      <a:pt x="216" y="73"/>
                    </a:lnTo>
                    <a:lnTo>
                      <a:pt x="202" y="97"/>
                    </a:lnTo>
                    <a:lnTo>
                      <a:pt x="187" y="121"/>
                    </a:lnTo>
                    <a:lnTo>
                      <a:pt x="171" y="145"/>
                    </a:lnTo>
                    <a:lnTo>
                      <a:pt x="155" y="169"/>
                    </a:lnTo>
                    <a:lnTo>
                      <a:pt x="140" y="193"/>
                    </a:lnTo>
                    <a:lnTo>
                      <a:pt x="124" y="216"/>
                    </a:lnTo>
                    <a:lnTo>
                      <a:pt x="108" y="239"/>
                    </a:lnTo>
                    <a:lnTo>
                      <a:pt x="90" y="262"/>
                    </a:lnTo>
                    <a:lnTo>
                      <a:pt x="73" y="285"/>
                    </a:lnTo>
                    <a:lnTo>
                      <a:pt x="55" y="307"/>
                    </a:lnTo>
                    <a:lnTo>
                      <a:pt x="38" y="330"/>
                    </a:lnTo>
                    <a:lnTo>
                      <a:pt x="19" y="352"/>
                    </a:lnTo>
                    <a:lnTo>
                      <a:pt x="0" y="373"/>
                    </a:lnTo>
                    <a:lnTo>
                      <a:pt x="14" y="384"/>
                    </a:lnTo>
                    <a:lnTo>
                      <a:pt x="33" y="362"/>
                    </a:lnTo>
                    <a:lnTo>
                      <a:pt x="51" y="341"/>
                    </a:lnTo>
                    <a:lnTo>
                      <a:pt x="69" y="318"/>
                    </a:lnTo>
                    <a:lnTo>
                      <a:pt x="86" y="295"/>
                    </a:lnTo>
                    <a:lnTo>
                      <a:pt x="104" y="273"/>
                    </a:lnTo>
                    <a:lnTo>
                      <a:pt x="121" y="250"/>
                    </a:lnTo>
                    <a:lnTo>
                      <a:pt x="137" y="224"/>
                    </a:lnTo>
                    <a:lnTo>
                      <a:pt x="153" y="201"/>
                    </a:lnTo>
                    <a:lnTo>
                      <a:pt x="168" y="177"/>
                    </a:lnTo>
                    <a:lnTo>
                      <a:pt x="184" y="153"/>
                    </a:lnTo>
                    <a:lnTo>
                      <a:pt x="200" y="129"/>
                    </a:lnTo>
                    <a:lnTo>
                      <a:pt x="215" y="105"/>
                    </a:lnTo>
                    <a:lnTo>
                      <a:pt x="230" y="81"/>
                    </a:lnTo>
                    <a:lnTo>
                      <a:pt x="246" y="56"/>
                    </a:lnTo>
                    <a:lnTo>
                      <a:pt x="261" y="32"/>
                    </a:lnTo>
                    <a:lnTo>
                      <a:pt x="277" y="8"/>
                    </a:lnTo>
                    <a:lnTo>
                      <a:pt x="263" y="0"/>
                    </a:lnTo>
                    <a:close/>
                  </a:path>
                </a:pathLst>
              </a:custGeom>
              <a:solidFill>
                <a:srgbClr val="000000"/>
              </a:solidFill>
              <a:ln w="9525">
                <a:noFill/>
                <a:round/>
                <a:headEnd/>
                <a:tailEnd/>
              </a:ln>
            </p:spPr>
            <p:txBody>
              <a:bodyPr/>
              <a:lstStyle/>
              <a:p>
                <a:endParaRPr lang="en-US"/>
              </a:p>
            </p:txBody>
          </p:sp>
          <p:sp>
            <p:nvSpPr>
              <p:cNvPr id="11" name="Freeform 18"/>
              <p:cNvSpPr>
                <a:spLocks/>
              </p:cNvSpPr>
              <p:nvPr/>
            </p:nvSpPr>
            <p:spPr bwMode="auto">
              <a:xfrm>
                <a:off x="2326" y="2657"/>
                <a:ext cx="70" cy="73"/>
              </a:xfrm>
              <a:custGeom>
                <a:avLst/>
                <a:gdLst>
                  <a:gd name="T0" fmla="*/ 127 w 140"/>
                  <a:gd name="T1" fmla="*/ 0 h 146"/>
                  <a:gd name="T2" fmla="*/ 127 w 140"/>
                  <a:gd name="T3" fmla="*/ 0 h 146"/>
                  <a:gd name="T4" fmla="*/ 111 w 140"/>
                  <a:gd name="T5" fmla="*/ 17 h 146"/>
                  <a:gd name="T6" fmla="*/ 96 w 140"/>
                  <a:gd name="T7" fmla="*/ 32 h 146"/>
                  <a:gd name="T8" fmla="*/ 78 w 140"/>
                  <a:gd name="T9" fmla="*/ 48 h 146"/>
                  <a:gd name="T10" fmla="*/ 61 w 140"/>
                  <a:gd name="T11" fmla="*/ 66 h 146"/>
                  <a:gd name="T12" fmla="*/ 45 w 140"/>
                  <a:gd name="T13" fmla="*/ 83 h 146"/>
                  <a:gd name="T14" fmla="*/ 29 w 140"/>
                  <a:gd name="T15" fmla="*/ 101 h 146"/>
                  <a:gd name="T16" fmla="*/ 14 w 140"/>
                  <a:gd name="T17" fmla="*/ 118 h 146"/>
                  <a:gd name="T18" fmla="*/ 0 w 140"/>
                  <a:gd name="T19" fmla="*/ 138 h 146"/>
                  <a:gd name="T20" fmla="*/ 14 w 140"/>
                  <a:gd name="T21" fmla="*/ 146 h 146"/>
                  <a:gd name="T22" fmla="*/ 27 w 140"/>
                  <a:gd name="T23" fmla="*/ 129 h 146"/>
                  <a:gd name="T24" fmla="*/ 42 w 140"/>
                  <a:gd name="T25" fmla="*/ 111 h 146"/>
                  <a:gd name="T26" fmla="*/ 58 w 140"/>
                  <a:gd name="T27" fmla="*/ 94 h 146"/>
                  <a:gd name="T28" fmla="*/ 74 w 140"/>
                  <a:gd name="T29" fmla="*/ 76 h 146"/>
                  <a:gd name="T30" fmla="*/ 89 w 140"/>
                  <a:gd name="T31" fmla="*/ 62 h 146"/>
                  <a:gd name="T32" fmla="*/ 106 w 140"/>
                  <a:gd name="T33" fmla="*/ 45 h 146"/>
                  <a:gd name="T34" fmla="*/ 124 w 140"/>
                  <a:gd name="T35" fmla="*/ 28 h 146"/>
                  <a:gd name="T36" fmla="*/ 140 w 140"/>
                  <a:gd name="T37" fmla="*/ 11 h 146"/>
                  <a:gd name="T38" fmla="*/ 140 w 140"/>
                  <a:gd name="T39" fmla="*/ 11 h 146"/>
                  <a:gd name="T40" fmla="*/ 127 w 140"/>
                  <a:gd name="T41" fmla="*/ 0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46"/>
                  <a:gd name="T65" fmla="*/ 140 w 140"/>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46">
                    <a:moveTo>
                      <a:pt x="127" y="0"/>
                    </a:moveTo>
                    <a:lnTo>
                      <a:pt x="127" y="0"/>
                    </a:lnTo>
                    <a:lnTo>
                      <a:pt x="111" y="17"/>
                    </a:lnTo>
                    <a:lnTo>
                      <a:pt x="96" y="32"/>
                    </a:lnTo>
                    <a:lnTo>
                      <a:pt x="78" y="48"/>
                    </a:lnTo>
                    <a:lnTo>
                      <a:pt x="61" y="66"/>
                    </a:lnTo>
                    <a:lnTo>
                      <a:pt x="45" y="83"/>
                    </a:lnTo>
                    <a:lnTo>
                      <a:pt x="29" y="101"/>
                    </a:lnTo>
                    <a:lnTo>
                      <a:pt x="14" y="118"/>
                    </a:lnTo>
                    <a:lnTo>
                      <a:pt x="0" y="138"/>
                    </a:lnTo>
                    <a:lnTo>
                      <a:pt x="14" y="146"/>
                    </a:lnTo>
                    <a:lnTo>
                      <a:pt x="27" y="129"/>
                    </a:lnTo>
                    <a:lnTo>
                      <a:pt x="42" y="111"/>
                    </a:lnTo>
                    <a:lnTo>
                      <a:pt x="58" y="94"/>
                    </a:lnTo>
                    <a:lnTo>
                      <a:pt x="74" y="76"/>
                    </a:lnTo>
                    <a:lnTo>
                      <a:pt x="89" y="62"/>
                    </a:lnTo>
                    <a:lnTo>
                      <a:pt x="106" y="45"/>
                    </a:lnTo>
                    <a:lnTo>
                      <a:pt x="124" y="28"/>
                    </a:lnTo>
                    <a:lnTo>
                      <a:pt x="140" y="11"/>
                    </a:lnTo>
                    <a:lnTo>
                      <a:pt x="127" y="0"/>
                    </a:lnTo>
                    <a:close/>
                  </a:path>
                </a:pathLst>
              </a:custGeom>
              <a:solidFill>
                <a:srgbClr val="000000"/>
              </a:solidFill>
              <a:ln w="9525">
                <a:noFill/>
                <a:round/>
                <a:headEnd/>
                <a:tailEnd/>
              </a:ln>
            </p:spPr>
            <p:txBody>
              <a:bodyPr/>
              <a:lstStyle/>
              <a:p>
                <a:endParaRPr lang="en-US"/>
              </a:p>
            </p:txBody>
          </p:sp>
          <p:sp>
            <p:nvSpPr>
              <p:cNvPr id="12" name="Freeform 19"/>
              <p:cNvSpPr>
                <a:spLocks/>
              </p:cNvSpPr>
              <p:nvPr/>
            </p:nvSpPr>
            <p:spPr bwMode="auto">
              <a:xfrm>
                <a:off x="2389" y="2574"/>
                <a:ext cx="73" cy="88"/>
              </a:xfrm>
              <a:custGeom>
                <a:avLst/>
                <a:gdLst>
                  <a:gd name="T0" fmla="*/ 133 w 146"/>
                  <a:gd name="T1" fmla="*/ 0 h 178"/>
                  <a:gd name="T2" fmla="*/ 133 w 146"/>
                  <a:gd name="T3" fmla="*/ 0 h 178"/>
                  <a:gd name="T4" fmla="*/ 116 w 146"/>
                  <a:gd name="T5" fmla="*/ 22 h 178"/>
                  <a:gd name="T6" fmla="*/ 100 w 146"/>
                  <a:gd name="T7" fmla="*/ 42 h 178"/>
                  <a:gd name="T8" fmla="*/ 84 w 146"/>
                  <a:gd name="T9" fmla="*/ 63 h 178"/>
                  <a:gd name="T10" fmla="*/ 68 w 146"/>
                  <a:gd name="T11" fmla="*/ 85 h 178"/>
                  <a:gd name="T12" fmla="*/ 52 w 146"/>
                  <a:gd name="T13" fmla="*/ 105 h 178"/>
                  <a:gd name="T14" fmla="*/ 35 w 146"/>
                  <a:gd name="T15" fmla="*/ 127 h 178"/>
                  <a:gd name="T16" fmla="*/ 17 w 146"/>
                  <a:gd name="T17" fmla="*/ 147 h 178"/>
                  <a:gd name="T18" fmla="*/ 0 w 146"/>
                  <a:gd name="T19" fmla="*/ 167 h 178"/>
                  <a:gd name="T20" fmla="*/ 13 w 146"/>
                  <a:gd name="T21" fmla="*/ 178 h 178"/>
                  <a:gd name="T22" fmla="*/ 30 w 146"/>
                  <a:gd name="T23" fmla="*/ 157 h 178"/>
                  <a:gd name="T24" fmla="*/ 48 w 146"/>
                  <a:gd name="T25" fmla="*/ 137 h 178"/>
                  <a:gd name="T26" fmla="*/ 65 w 146"/>
                  <a:gd name="T27" fmla="*/ 116 h 178"/>
                  <a:gd name="T28" fmla="*/ 82 w 146"/>
                  <a:gd name="T29" fmla="*/ 96 h 178"/>
                  <a:gd name="T30" fmla="*/ 98 w 146"/>
                  <a:gd name="T31" fmla="*/ 74 h 178"/>
                  <a:gd name="T32" fmla="*/ 114 w 146"/>
                  <a:gd name="T33" fmla="*/ 53 h 178"/>
                  <a:gd name="T34" fmla="*/ 130 w 146"/>
                  <a:gd name="T35" fmla="*/ 33 h 178"/>
                  <a:gd name="T36" fmla="*/ 146 w 146"/>
                  <a:gd name="T37" fmla="*/ 11 h 178"/>
                  <a:gd name="T38" fmla="*/ 146 w 146"/>
                  <a:gd name="T39" fmla="*/ 11 h 178"/>
                  <a:gd name="T40" fmla="*/ 133 w 146"/>
                  <a:gd name="T41" fmla="*/ 0 h 1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
                  <a:gd name="T64" fmla="*/ 0 h 178"/>
                  <a:gd name="T65" fmla="*/ 146 w 146"/>
                  <a:gd name="T66" fmla="*/ 178 h 1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 h="178">
                    <a:moveTo>
                      <a:pt x="133" y="0"/>
                    </a:moveTo>
                    <a:lnTo>
                      <a:pt x="133" y="0"/>
                    </a:lnTo>
                    <a:lnTo>
                      <a:pt x="116" y="22"/>
                    </a:lnTo>
                    <a:lnTo>
                      <a:pt x="100" y="42"/>
                    </a:lnTo>
                    <a:lnTo>
                      <a:pt x="84" y="63"/>
                    </a:lnTo>
                    <a:lnTo>
                      <a:pt x="68" y="85"/>
                    </a:lnTo>
                    <a:lnTo>
                      <a:pt x="52" y="105"/>
                    </a:lnTo>
                    <a:lnTo>
                      <a:pt x="35" y="127"/>
                    </a:lnTo>
                    <a:lnTo>
                      <a:pt x="17" y="147"/>
                    </a:lnTo>
                    <a:lnTo>
                      <a:pt x="0" y="167"/>
                    </a:lnTo>
                    <a:lnTo>
                      <a:pt x="13" y="178"/>
                    </a:lnTo>
                    <a:lnTo>
                      <a:pt x="30" y="157"/>
                    </a:lnTo>
                    <a:lnTo>
                      <a:pt x="48" y="137"/>
                    </a:lnTo>
                    <a:lnTo>
                      <a:pt x="65" y="116"/>
                    </a:lnTo>
                    <a:lnTo>
                      <a:pt x="82" y="96"/>
                    </a:lnTo>
                    <a:lnTo>
                      <a:pt x="98" y="74"/>
                    </a:lnTo>
                    <a:lnTo>
                      <a:pt x="114" y="53"/>
                    </a:lnTo>
                    <a:lnTo>
                      <a:pt x="130" y="33"/>
                    </a:lnTo>
                    <a:lnTo>
                      <a:pt x="146" y="11"/>
                    </a:lnTo>
                    <a:lnTo>
                      <a:pt x="133" y="0"/>
                    </a:lnTo>
                    <a:close/>
                  </a:path>
                </a:pathLst>
              </a:custGeom>
              <a:solidFill>
                <a:srgbClr val="000000"/>
              </a:solidFill>
              <a:ln w="9525">
                <a:noFill/>
                <a:round/>
                <a:headEnd/>
                <a:tailEnd/>
              </a:ln>
            </p:spPr>
            <p:txBody>
              <a:bodyPr/>
              <a:lstStyle/>
              <a:p>
                <a:endParaRPr lang="en-US"/>
              </a:p>
            </p:txBody>
          </p:sp>
          <p:sp>
            <p:nvSpPr>
              <p:cNvPr id="13" name="Freeform 20"/>
              <p:cNvSpPr>
                <a:spLocks/>
              </p:cNvSpPr>
              <p:nvPr/>
            </p:nvSpPr>
            <p:spPr bwMode="auto">
              <a:xfrm>
                <a:off x="2455" y="2541"/>
                <a:ext cx="13" cy="38"/>
              </a:xfrm>
              <a:custGeom>
                <a:avLst/>
                <a:gdLst>
                  <a:gd name="T0" fmla="*/ 1 w 25"/>
                  <a:gd name="T1" fmla="*/ 5 h 76"/>
                  <a:gd name="T2" fmla="*/ 1 w 25"/>
                  <a:gd name="T3" fmla="*/ 5 h 76"/>
                  <a:gd name="T4" fmla="*/ 6 w 25"/>
                  <a:gd name="T5" fmla="*/ 21 h 76"/>
                  <a:gd name="T6" fmla="*/ 6 w 25"/>
                  <a:gd name="T7" fmla="*/ 37 h 76"/>
                  <a:gd name="T8" fmla="*/ 6 w 25"/>
                  <a:gd name="T9" fmla="*/ 53 h 76"/>
                  <a:gd name="T10" fmla="*/ 0 w 25"/>
                  <a:gd name="T11" fmla="*/ 65 h 76"/>
                  <a:gd name="T12" fmla="*/ 13 w 25"/>
                  <a:gd name="T13" fmla="*/ 76 h 76"/>
                  <a:gd name="T14" fmla="*/ 22 w 25"/>
                  <a:gd name="T15" fmla="*/ 56 h 76"/>
                  <a:gd name="T16" fmla="*/ 25 w 25"/>
                  <a:gd name="T17" fmla="*/ 37 h 76"/>
                  <a:gd name="T18" fmla="*/ 22 w 25"/>
                  <a:gd name="T19" fmla="*/ 18 h 76"/>
                  <a:gd name="T20" fmla="*/ 17 w 25"/>
                  <a:gd name="T21" fmla="*/ 0 h 76"/>
                  <a:gd name="T22" fmla="*/ 17 w 25"/>
                  <a:gd name="T23" fmla="*/ 0 h 76"/>
                  <a:gd name="T24" fmla="*/ 1 w 2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76"/>
                  <a:gd name="T41" fmla="*/ 25 w 2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76">
                    <a:moveTo>
                      <a:pt x="1" y="5"/>
                    </a:moveTo>
                    <a:lnTo>
                      <a:pt x="1" y="5"/>
                    </a:lnTo>
                    <a:lnTo>
                      <a:pt x="6" y="21"/>
                    </a:lnTo>
                    <a:lnTo>
                      <a:pt x="6" y="37"/>
                    </a:lnTo>
                    <a:lnTo>
                      <a:pt x="6" y="53"/>
                    </a:lnTo>
                    <a:lnTo>
                      <a:pt x="0" y="65"/>
                    </a:lnTo>
                    <a:lnTo>
                      <a:pt x="13" y="76"/>
                    </a:lnTo>
                    <a:lnTo>
                      <a:pt x="22" y="56"/>
                    </a:lnTo>
                    <a:lnTo>
                      <a:pt x="25" y="37"/>
                    </a:lnTo>
                    <a:lnTo>
                      <a:pt x="22" y="18"/>
                    </a:lnTo>
                    <a:lnTo>
                      <a:pt x="17" y="0"/>
                    </a:lnTo>
                    <a:lnTo>
                      <a:pt x="1" y="5"/>
                    </a:lnTo>
                    <a:close/>
                  </a:path>
                </a:pathLst>
              </a:custGeom>
              <a:solidFill>
                <a:srgbClr val="000000"/>
              </a:solidFill>
              <a:ln w="9525">
                <a:noFill/>
                <a:round/>
                <a:headEnd/>
                <a:tailEnd/>
              </a:ln>
            </p:spPr>
            <p:txBody>
              <a:bodyPr/>
              <a:lstStyle/>
              <a:p>
                <a:endParaRPr lang="en-US"/>
              </a:p>
            </p:txBody>
          </p:sp>
          <p:sp>
            <p:nvSpPr>
              <p:cNvPr id="14" name="Freeform 21"/>
              <p:cNvSpPr>
                <a:spLocks/>
              </p:cNvSpPr>
              <p:nvPr/>
            </p:nvSpPr>
            <p:spPr bwMode="auto">
              <a:xfrm>
                <a:off x="2442" y="2518"/>
                <a:ext cx="22" cy="26"/>
              </a:xfrm>
              <a:custGeom>
                <a:avLst/>
                <a:gdLst>
                  <a:gd name="T0" fmla="*/ 0 w 44"/>
                  <a:gd name="T1" fmla="*/ 16 h 51"/>
                  <a:gd name="T2" fmla="*/ 0 w 44"/>
                  <a:gd name="T3" fmla="*/ 16 h 51"/>
                  <a:gd name="T4" fmla="*/ 8 w 44"/>
                  <a:gd name="T5" fmla="*/ 19 h 51"/>
                  <a:gd name="T6" fmla="*/ 16 w 44"/>
                  <a:gd name="T7" fmla="*/ 28 h 51"/>
                  <a:gd name="T8" fmla="*/ 22 w 44"/>
                  <a:gd name="T9" fmla="*/ 39 h 51"/>
                  <a:gd name="T10" fmla="*/ 28 w 44"/>
                  <a:gd name="T11" fmla="*/ 51 h 51"/>
                  <a:gd name="T12" fmla="*/ 44 w 44"/>
                  <a:gd name="T13" fmla="*/ 46 h 51"/>
                  <a:gd name="T14" fmla="*/ 39 w 44"/>
                  <a:gd name="T15" fmla="*/ 31 h 51"/>
                  <a:gd name="T16" fmla="*/ 29 w 44"/>
                  <a:gd name="T17" fmla="*/ 17 h 51"/>
                  <a:gd name="T18" fmla="*/ 16 w 44"/>
                  <a:gd name="T19" fmla="*/ 5 h 51"/>
                  <a:gd name="T20" fmla="*/ 0 w 44"/>
                  <a:gd name="T21" fmla="*/ 0 h 51"/>
                  <a:gd name="T22" fmla="*/ 0 w 44"/>
                  <a:gd name="T23" fmla="*/ 0 h 51"/>
                  <a:gd name="T24" fmla="*/ 0 w 44"/>
                  <a:gd name="T25" fmla="*/ 16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1"/>
                  <a:gd name="T41" fmla="*/ 44 w 44"/>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1">
                    <a:moveTo>
                      <a:pt x="0" y="16"/>
                    </a:moveTo>
                    <a:lnTo>
                      <a:pt x="0" y="16"/>
                    </a:lnTo>
                    <a:lnTo>
                      <a:pt x="8" y="19"/>
                    </a:lnTo>
                    <a:lnTo>
                      <a:pt x="16" y="28"/>
                    </a:lnTo>
                    <a:lnTo>
                      <a:pt x="22" y="39"/>
                    </a:lnTo>
                    <a:lnTo>
                      <a:pt x="28" y="51"/>
                    </a:lnTo>
                    <a:lnTo>
                      <a:pt x="44" y="46"/>
                    </a:lnTo>
                    <a:lnTo>
                      <a:pt x="39" y="31"/>
                    </a:lnTo>
                    <a:lnTo>
                      <a:pt x="29" y="17"/>
                    </a:lnTo>
                    <a:lnTo>
                      <a:pt x="16" y="5"/>
                    </a:lnTo>
                    <a:lnTo>
                      <a:pt x="0" y="0"/>
                    </a:lnTo>
                    <a:lnTo>
                      <a:pt x="0" y="16"/>
                    </a:lnTo>
                    <a:close/>
                  </a:path>
                </a:pathLst>
              </a:custGeom>
              <a:solidFill>
                <a:srgbClr val="000000"/>
              </a:solidFill>
              <a:ln w="9525">
                <a:noFill/>
                <a:round/>
                <a:headEnd/>
                <a:tailEnd/>
              </a:ln>
            </p:spPr>
            <p:txBody>
              <a:bodyPr/>
              <a:lstStyle/>
              <a:p>
                <a:endParaRPr lang="en-US"/>
              </a:p>
            </p:txBody>
          </p:sp>
          <p:sp>
            <p:nvSpPr>
              <p:cNvPr id="15" name="Freeform 22"/>
              <p:cNvSpPr>
                <a:spLocks/>
              </p:cNvSpPr>
              <p:nvPr/>
            </p:nvSpPr>
            <p:spPr bwMode="auto">
              <a:xfrm>
                <a:off x="2403" y="2513"/>
                <a:ext cx="39" cy="13"/>
              </a:xfrm>
              <a:custGeom>
                <a:avLst/>
                <a:gdLst>
                  <a:gd name="T0" fmla="*/ 5 w 78"/>
                  <a:gd name="T1" fmla="*/ 20 h 27"/>
                  <a:gd name="T2" fmla="*/ 5 w 78"/>
                  <a:gd name="T3" fmla="*/ 20 h 27"/>
                  <a:gd name="T4" fmla="*/ 12 w 78"/>
                  <a:gd name="T5" fmla="*/ 18 h 27"/>
                  <a:gd name="T6" fmla="*/ 21 w 78"/>
                  <a:gd name="T7" fmla="*/ 19 h 27"/>
                  <a:gd name="T8" fmla="*/ 31 w 78"/>
                  <a:gd name="T9" fmla="*/ 18 h 27"/>
                  <a:gd name="T10" fmla="*/ 39 w 78"/>
                  <a:gd name="T11" fmla="*/ 19 h 27"/>
                  <a:gd name="T12" fmla="*/ 48 w 78"/>
                  <a:gd name="T13" fmla="*/ 22 h 27"/>
                  <a:gd name="T14" fmla="*/ 58 w 78"/>
                  <a:gd name="T15" fmla="*/ 23 h 27"/>
                  <a:gd name="T16" fmla="*/ 67 w 78"/>
                  <a:gd name="T17" fmla="*/ 26 h 27"/>
                  <a:gd name="T18" fmla="*/ 78 w 78"/>
                  <a:gd name="T19" fmla="*/ 27 h 27"/>
                  <a:gd name="T20" fmla="*/ 78 w 78"/>
                  <a:gd name="T21" fmla="*/ 11 h 27"/>
                  <a:gd name="T22" fmla="*/ 70 w 78"/>
                  <a:gd name="T23" fmla="*/ 10 h 27"/>
                  <a:gd name="T24" fmla="*/ 60 w 78"/>
                  <a:gd name="T25" fmla="*/ 7 h 27"/>
                  <a:gd name="T26" fmla="*/ 51 w 78"/>
                  <a:gd name="T27" fmla="*/ 6 h 27"/>
                  <a:gd name="T28" fmla="*/ 41 w 78"/>
                  <a:gd name="T29" fmla="*/ 3 h 27"/>
                  <a:gd name="T30" fmla="*/ 31 w 78"/>
                  <a:gd name="T31" fmla="*/ 2 h 27"/>
                  <a:gd name="T32" fmla="*/ 21 w 78"/>
                  <a:gd name="T33" fmla="*/ 0 h 27"/>
                  <a:gd name="T34" fmla="*/ 12 w 78"/>
                  <a:gd name="T35" fmla="*/ 2 h 27"/>
                  <a:gd name="T36" fmla="*/ 0 w 78"/>
                  <a:gd name="T37" fmla="*/ 4 h 27"/>
                  <a:gd name="T38" fmla="*/ 0 w 78"/>
                  <a:gd name="T39" fmla="*/ 4 h 27"/>
                  <a:gd name="T40" fmla="*/ 5 w 78"/>
                  <a:gd name="T41" fmla="*/ 20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27"/>
                  <a:gd name="T65" fmla="*/ 78 w 78"/>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27">
                    <a:moveTo>
                      <a:pt x="5" y="20"/>
                    </a:moveTo>
                    <a:lnTo>
                      <a:pt x="5" y="20"/>
                    </a:lnTo>
                    <a:lnTo>
                      <a:pt x="12" y="18"/>
                    </a:lnTo>
                    <a:lnTo>
                      <a:pt x="21" y="19"/>
                    </a:lnTo>
                    <a:lnTo>
                      <a:pt x="31" y="18"/>
                    </a:lnTo>
                    <a:lnTo>
                      <a:pt x="39" y="19"/>
                    </a:lnTo>
                    <a:lnTo>
                      <a:pt x="48" y="22"/>
                    </a:lnTo>
                    <a:lnTo>
                      <a:pt x="58" y="23"/>
                    </a:lnTo>
                    <a:lnTo>
                      <a:pt x="67" y="26"/>
                    </a:lnTo>
                    <a:lnTo>
                      <a:pt x="78" y="27"/>
                    </a:lnTo>
                    <a:lnTo>
                      <a:pt x="78" y="11"/>
                    </a:lnTo>
                    <a:lnTo>
                      <a:pt x="70" y="10"/>
                    </a:lnTo>
                    <a:lnTo>
                      <a:pt x="60" y="7"/>
                    </a:lnTo>
                    <a:lnTo>
                      <a:pt x="51" y="6"/>
                    </a:lnTo>
                    <a:lnTo>
                      <a:pt x="41" y="3"/>
                    </a:lnTo>
                    <a:lnTo>
                      <a:pt x="31" y="2"/>
                    </a:lnTo>
                    <a:lnTo>
                      <a:pt x="21" y="0"/>
                    </a:lnTo>
                    <a:lnTo>
                      <a:pt x="12" y="2"/>
                    </a:lnTo>
                    <a:lnTo>
                      <a:pt x="0" y="4"/>
                    </a:lnTo>
                    <a:lnTo>
                      <a:pt x="5" y="20"/>
                    </a:lnTo>
                    <a:close/>
                  </a:path>
                </a:pathLst>
              </a:custGeom>
              <a:solidFill>
                <a:srgbClr val="000000"/>
              </a:solidFill>
              <a:ln w="9525">
                <a:noFill/>
                <a:round/>
                <a:headEnd/>
                <a:tailEnd/>
              </a:ln>
            </p:spPr>
            <p:txBody>
              <a:bodyPr/>
              <a:lstStyle/>
              <a:p>
                <a:endParaRPr lang="en-US"/>
              </a:p>
            </p:txBody>
          </p:sp>
          <p:sp>
            <p:nvSpPr>
              <p:cNvPr id="16" name="Freeform 23"/>
              <p:cNvSpPr>
                <a:spLocks/>
              </p:cNvSpPr>
              <p:nvPr/>
            </p:nvSpPr>
            <p:spPr bwMode="auto">
              <a:xfrm>
                <a:off x="2255" y="2515"/>
                <a:ext cx="151" cy="129"/>
              </a:xfrm>
              <a:custGeom>
                <a:avLst/>
                <a:gdLst>
                  <a:gd name="T0" fmla="*/ 11 w 302"/>
                  <a:gd name="T1" fmla="*/ 259 h 259"/>
                  <a:gd name="T2" fmla="*/ 11 w 302"/>
                  <a:gd name="T3" fmla="*/ 259 h 259"/>
                  <a:gd name="T4" fmla="*/ 28 w 302"/>
                  <a:gd name="T5" fmla="*/ 243 h 259"/>
                  <a:gd name="T6" fmla="*/ 47 w 302"/>
                  <a:gd name="T7" fmla="*/ 224 h 259"/>
                  <a:gd name="T8" fmla="*/ 63 w 302"/>
                  <a:gd name="T9" fmla="*/ 207 h 259"/>
                  <a:gd name="T10" fmla="*/ 81 w 302"/>
                  <a:gd name="T11" fmla="*/ 190 h 259"/>
                  <a:gd name="T12" fmla="*/ 97 w 302"/>
                  <a:gd name="T13" fmla="*/ 172 h 259"/>
                  <a:gd name="T14" fmla="*/ 112 w 302"/>
                  <a:gd name="T15" fmla="*/ 155 h 259"/>
                  <a:gd name="T16" fmla="*/ 129 w 302"/>
                  <a:gd name="T17" fmla="*/ 139 h 259"/>
                  <a:gd name="T18" fmla="*/ 145 w 302"/>
                  <a:gd name="T19" fmla="*/ 121 h 259"/>
                  <a:gd name="T20" fmla="*/ 163 w 302"/>
                  <a:gd name="T21" fmla="*/ 106 h 259"/>
                  <a:gd name="T22" fmla="*/ 180 w 302"/>
                  <a:gd name="T23" fmla="*/ 90 h 259"/>
                  <a:gd name="T24" fmla="*/ 199 w 302"/>
                  <a:gd name="T25" fmla="*/ 75 h 259"/>
                  <a:gd name="T26" fmla="*/ 216 w 302"/>
                  <a:gd name="T27" fmla="*/ 61 h 259"/>
                  <a:gd name="T28" fmla="*/ 236 w 302"/>
                  <a:gd name="T29" fmla="*/ 49 h 259"/>
                  <a:gd name="T30" fmla="*/ 258 w 302"/>
                  <a:gd name="T31" fmla="*/ 37 h 259"/>
                  <a:gd name="T32" fmla="*/ 279 w 302"/>
                  <a:gd name="T33" fmla="*/ 26 h 259"/>
                  <a:gd name="T34" fmla="*/ 302 w 302"/>
                  <a:gd name="T35" fmla="*/ 16 h 259"/>
                  <a:gd name="T36" fmla="*/ 297 w 302"/>
                  <a:gd name="T37" fmla="*/ 0 h 259"/>
                  <a:gd name="T38" fmla="*/ 274 w 302"/>
                  <a:gd name="T39" fmla="*/ 10 h 259"/>
                  <a:gd name="T40" fmla="*/ 250 w 302"/>
                  <a:gd name="T41" fmla="*/ 20 h 259"/>
                  <a:gd name="T42" fmla="*/ 228 w 302"/>
                  <a:gd name="T43" fmla="*/ 35 h 259"/>
                  <a:gd name="T44" fmla="*/ 208 w 302"/>
                  <a:gd name="T45" fmla="*/ 47 h 259"/>
                  <a:gd name="T46" fmla="*/ 188 w 302"/>
                  <a:gd name="T47" fmla="*/ 62 h 259"/>
                  <a:gd name="T48" fmla="*/ 169 w 302"/>
                  <a:gd name="T49" fmla="*/ 77 h 259"/>
                  <a:gd name="T50" fmla="*/ 152 w 302"/>
                  <a:gd name="T51" fmla="*/ 93 h 259"/>
                  <a:gd name="T52" fmla="*/ 134 w 302"/>
                  <a:gd name="T53" fmla="*/ 110 h 259"/>
                  <a:gd name="T54" fmla="*/ 118 w 302"/>
                  <a:gd name="T55" fmla="*/ 128 h 259"/>
                  <a:gd name="T56" fmla="*/ 101 w 302"/>
                  <a:gd name="T57" fmla="*/ 144 h 259"/>
                  <a:gd name="T58" fmla="*/ 83 w 302"/>
                  <a:gd name="T59" fmla="*/ 161 h 259"/>
                  <a:gd name="T60" fmla="*/ 67 w 302"/>
                  <a:gd name="T61" fmla="*/ 179 h 259"/>
                  <a:gd name="T62" fmla="*/ 50 w 302"/>
                  <a:gd name="T63" fmla="*/ 196 h 259"/>
                  <a:gd name="T64" fmla="*/ 34 w 302"/>
                  <a:gd name="T65" fmla="*/ 214 h 259"/>
                  <a:gd name="T66" fmla="*/ 18 w 302"/>
                  <a:gd name="T67" fmla="*/ 230 h 259"/>
                  <a:gd name="T68" fmla="*/ 0 w 302"/>
                  <a:gd name="T69" fmla="*/ 246 h 259"/>
                  <a:gd name="T70" fmla="*/ 0 w 302"/>
                  <a:gd name="T71" fmla="*/ 246 h 259"/>
                  <a:gd name="T72" fmla="*/ 11 w 302"/>
                  <a:gd name="T73" fmla="*/ 259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2"/>
                  <a:gd name="T112" fmla="*/ 0 h 259"/>
                  <a:gd name="T113" fmla="*/ 302 w 302"/>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2" h="259">
                    <a:moveTo>
                      <a:pt x="11" y="259"/>
                    </a:moveTo>
                    <a:lnTo>
                      <a:pt x="11" y="259"/>
                    </a:lnTo>
                    <a:lnTo>
                      <a:pt x="28" y="243"/>
                    </a:lnTo>
                    <a:lnTo>
                      <a:pt x="47" y="224"/>
                    </a:lnTo>
                    <a:lnTo>
                      <a:pt x="63" y="207"/>
                    </a:lnTo>
                    <a:lnTo>
                      <a:pt x="81" y="190"/>
                    </a:lnTo>
                    <a:lnTo>
                      <a:pt x="97" y="172"/>
                    </a:lnTo>
                    <a:lnTo>
                      <a:pt x="112" y="155"/>
                    </a:lnTo>
                    <a:lnTo>
                      <a:pt x="129" y="139"/>
                    </a:lnTo>
                    <a:lnTo>
                      <a:pt x="145" y="121"/>
                    </a:lnTo>
                    <a:lnTo>
                      <a:pt x="163" y="106"/>
                    </a:lnTo>
                    <a:lnTo>
                      <a:pt x="180" y="90"/>
                    </a:lnTo>
                    <a:lnTo>
                      <a:pt x="199" y="75"/>
                    </a:lnTo>
                    <a:lnTo>
                      <a:pt x="216" y="61"/>
                    </a:lnTo>
                    <a:lnTo>
                      <a:pt x="236" y="49"/>
                    </a:lnTo>
                    <a:lnTo>
                      <a:pt x="258" y="37"/>
                    </a:lnTo>
                    <a:lnTo>
                      <a:pt x="279" y="26"/>
                    </a:lnTo>
                    <a:lnTo>
                      <a:pt x="302" y="16"/>
                    </a:lnTo>
                    <a:lnTo>
                      <a:pt x="297" y="0"/>
                    </a:lnTo>
                    <a:lnTo>
                      <a:pt x="274" y="10"/>
                    </a:lnTo>
                    <a:lnTo>
                      <a:pt x="250" y="20"/>
                    </a:lnTo>
                    <a:lnTo>
                      <a:pt x="228" y="35"/>
                    </a:lnTo>
                    <a:lnTo>
                      <a:pt x="208" y="47"/>
                    </a:lnTo>
                    <a:lnTo>
                      <a:pt x="188" y="62"/>
                    </a:lnTo>
                    <a:lnTo>
                      <a:pt x="169" y="77"/>
                    </a:lnTo>
                    <a:lnTo>
                      <a:pt x="152" y="93"/>
                    </a:lnTo>
                    <a:lnTo>
                      <a:pt x="134" y="110"/>
                    </a:lnTo>
                    <a:lnTo>
                      <a:pt x="118" y="128"/>
                    </a:lnTo>
                    <a:lnTo>
                      <a:pt x="101" y="144"/>
                    </a:lnTo>
                    <a:lnTo>
                      <a:pt x="83" y="161"/>
                    </a:lnTo>
                    <a:lnTo>
                      <a:pt x="67" y="179"/>
                    </a:lnTo>
                    <a:lnTo>
                      <a:pt x="50" y="196"/>
                    </a:lnTo>
                    <a:lnTo>
                      <a:pt x="34" y="214"/>
                    </a:lnTo>
                    <a:lnTo>
                      <a:pt x="18" y="230"/>
                    </a:lnTo>
                    <a:lnTo>
                      <a:pt x="0" y="246"/>
                    </a:lnTo>
                    <a:lnTo>
                      <a:pt x="11" y="259"/>
                    </a:lnTo>
                    <a:close/>
                  </a:path>
                </a:pathLst>
              </a:custGeom>
              <a:solidFill>
                <a:srgbClr val="000000"/>
              </a:solidFill>
              <a:ln w="9525">
                <a:noFill/>
                <a:round/>
                <a:headEnd/>
                <a:tailEnd/>
              </a:ln>
            </p:spPr>
            <p:txBody>
              <a:bodyPr/>
              <a:lstStyle/>
              <a:p>
                <a:endParaRPr lang="en-US"/>
              </a:p>
            </p:txBody>
          </p:sp>
          <p:sp>
            <p:nvSpPr>
              <p:cNvPr id="17" name="Freeform 24"/>
              <p:cNvSpPr>
                <a:spLocks/>
              </p:cNvSpPr>
              <p:nvPr/>
            </p:nvSpPr>
            <p:spPr bwMode="auto">
              <a:xfrm>
                <a:off x="2193" y="2637"/>
                <a:ext cx="67" cy="28"/>
              </a:xfrm>
              <a:custGeom>
                <a:avLst/>
                <a:gdLst>
                  <a:gd name="T0" fmla="*/ 0 w 134"/>
                  <a:gd name="T1" fmla="*/ 51 h 55"/>
                  <a:gd name="T2" fmla="*/ 6 w 134"/>
                  <a:gd name="T3" fmla="*/ 54 h 55"/>
                  <a:gd name="T4" fmla="*/ 22 w 134"/>
                  <a:gd name="T5" fmla="*/ 52 h 55"/>
                  <a:gd name="T6" fmla="*/ 41 w 134"/>
                  <a:gd name="T7" fmla="*/ 50 h 55"/>
                  <a:gd name="T8" fmla="*/ 57 w 134"/>
                  <a:gd name="T9" fmla="*/ 47 h 55"/>
                  <a:gd name="T10" fmla="*/ 73 w 134"/>
                  <a:gd name="T11" fmla="*/ 43 h 55"/>
                  <a:gd name="T12" fmla="*/ 91 w 134"/>
                  <a:gd name="T13" fmla="*/ 39 h 55"/>
                  <a:gd name="T14" fmla="*/ 107 w 134"/>
                  <a:gd name="T15" fmla="*/ 32 h 55"/>
                  <a:gd name="T16" fmla="*/ 120 w 134"/>
                  <a:gd name="T17" fmla="*/ 23 h 55"/>
                  <a:gd name="T18" fmla="*/ 134 w 134"/>
                  <a:gd name="T19" fmla="*/ 13 h 55"/>
                  <a:gd name="T20" fmla="*/ 123 w 134"/>
                  <a:gd name="T21" fmla="*/ 0 h 55"/>
                  <a:gd name="T22" fmla="*/ 112 w 134"/>
                  <a:gd name="T23" fmla="*/ 9 h 55"/>
                  <a:gd name="T24" fmla="*/ 99 w 134"/>
                  <a:gd name="T25" fmla="*/ 16 h 55"/>
                  <a:gd name="T26" fmla="*/ 86 w 134"/>
                  <a:gd name="T27" fmla="*/ 23 h 55"/>
                  <a:gd name="T28" fmla="*/ 71 w 134"/>
                  <a:gd name="T29" fmla="*/ 27 h 55"/>
                  <a:gd name="T30" fmla="*/ 55 w 134"/>
                  <a:gd name="T31" fmla="*/ 31 h 55"/>
                  <a:gd name="T32" fmla="*/ 39 w 134"/>
                  <a:gd name="T33" fmla="*/ 33 h 55"/>
                  <a:gd name="T34" fmla="*/ 22 w 134"/>
                  <a:gd name="T35" fmla="*/ 36 h 55"/>
                  <a:gd name="T36" fmla="*/ 6 w 134"/>
                  <a:gd name="T37" fmla="*/ 38 h 55"/>
                  <a:gd name="T38" fmla="*/ 13 w 134"/>
                  <a:gd name="T39" fmla="*/ 40 h 55"/>
                  <a:gd name="T40" fmla="*/ 0 w 134"/>
                  <a:gd name="T41" fmla="*/ 51 h 55"/>
                  <a:gd name="T42" fmla="*/ 4 w 134"/>
                  <a:gd name="T43" fmla="*/ 55 h 55"/>
                  <a:gd name="T44" fmla="*/ 6 w 134"/>
                  <a:gd name="T45" fmla="*/ 54 h 55"/>
                  <a:gd name="T46" fmla="*/ 0 w 134"/>
                  <a:gd name="T47" fmla="*/ 51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4"/>
                  <a:gd name="T73" fmla="*/ 0 h 55"/>
                  <a:gd name="T74" fmla="*/ 134 w 134"/>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4" h="55">
                    <a:moveTo>
                      <a:pt x="0" y="51"/>
                    </a:moveTo>
                    <a:lnTo>
                      <a:pt x="6" y="54"/>
                    </a:lnTo>
                    <a:lnTo>
                      <a:pt x="22" y="52"/>
                    </a:lnTo>
                    <a:lnTo>
                      <a:pt x="41" y="50"/>
                    </a:lnTo>
                    <a:lnTo>
                      <a:pt x="57" y="47"/>
                    </a:lnTo>
                    <a:lnTo>
                      <a:pt x="73" y="43"/>
                    </a:lnTo>
                    <a:lnTo>
                      <a:pt x="91" y="39"/>
                    </a:lnTo>
                    <a:lnTo>
                      <a:pt x="107" y="32"/>
                    </a:lnTo>
                    <a:lnTo>
                      <a:pt x="120" y="23"/>
                    </a:lnTo>
                    <a:lnTo>
                      <a:pt x="134" y="13"/>
                    </a:lnTo>
                    <a:lnTo>
                      <a:pt x="123" y="0"/>
                    </a:lnTo>
                    <a:lnTo>
                      <a:pt x="112" y="9"/>
                    </a:lnTo>
                    <a:lnTo>
                      <a:pt x="99" y="16"/>
                    </a:lnTo>
                    <a:lnTo>
                      <a:pt x="86" y="23"/>
                    </a:lnTo>
                    <a:lnTo>
                      <a:pt x="71" y="27"/>
                    </a:lnTo>
                    <a:lnTo>
                      <a:pt x="55" y="31"/>
                    </a:lnTo>
                    <a:lnTo>
                      <a:pt x="39" y="33"/>
                    </a:lnTo>
                    <a:lnTo>
                      <a:pt x="22" y="36"/>
                    </a:lnTo>
                    <a:lnTo>
                      <a:pt x="6" y="38"/>
                    </a:lnTo>
                    <a:lnTo>
                      <a:pt x="13" y="40"/>
                    </a:lnTo>
                    <a:lnTo>
                      <a:pt x="0" y="51"/>
                    </a:lnTo>
                    <a:lnTo>
                      <a:pt x="4" y="55"/>
                    </a:lnTo>
                    <a:lnTo>
                      <a:pt x="6" y="54"/>
                    </a:lnTo>
                    <a:lnTo>
                      <a:pt x="0" y="51"/>
                    </a:lnTo>
                    <a:close/>
                  </a:path>
                </a:pathLst>
              </a:custGeom>
              <a:solidFill>
                <a:srgbClr val="000000"/>
              </a:solidFill>
              <a:ln w="9525">
                <a:noFill/>
                <a:round/>
                <a:headEnd/>
                <a:tailEnd/>
              </a:ln>
            </p:spPr>
            <p:txBody>
              <a:bodyPr/>
              <a:lstStyle/>
              <a:p>
                <a:endParaRPr lang="en-US"/>
              </a:p>
            </p:txBody>
          </p:sp>
          <p:sp>
            <p:nvSpPr>
              <p:cNvPr id="18" name="Freeform 25"/>
              <p:cNvSpPr>
                <a:spLocks/>
              </p:cNvSpPr>
              <p:nvPr/>
            </p:nvSpPr>
            <p:spPr bwMode="auto">
              <a:xfrm>
                <a:off x="2174" y="2566"/>
                <a:ext cx="26" cy="97"/>
              </a:xfrm>
              <a:custGeom>
                <a:avLst/>
                <a:gdLst>
                  <a:gd name="T0" fmla="*/ 5 w 51"/>
                  <a:gd name="T1" fmla="*/ 0 h 193"/>
                  <a:gd name="T2" fmla="*/ 5 w 51"/>
                  <a:gd name="T3" fmla="*/ 0 h 193"/>
                  <a:gd name="T4" fmla="*/ 4 w 51"/>
                  <a:gd name="T5" fmla="*/ 24 h 193"/>
                  <a:gd name="T6" fmla="*/ 3 w 51"/>
                  <a:gd name="T7" fmla="*/ 49 h 193"/>
                  <a:gd name="T8" fmla="*/ 0 w 51"/>
                  <a:gd name="T9" fmla="*/ 75 h 193"/>
                  <a:gd name="T10" fmla="*/ 3 w 51"/>
                  <a:gd name="T11" fmla="*/ 99 h 193"/>
                  <a:gd name="T12" fmla="*/ 5 w 51"/>
                  <a:gd name="T13" fmla="*/ 126 h 193"/>
                  <a:gd name="T14" fmla="*/ 12 w 51"/>
                  <a:gd name="T15" fmla="*/ 150 h 193"/>
                  <a:gd name="T16" fmla="*/ 23 w 51"/>
                  <a:gd name="T17" fmla="*/ 173 h 193"/>
                  <a:gd name="T18" fmla="*/ 38 w 51"/>
                  <a:gd name="T19" fmla="*/ 193 h 193"/>
                  <a:gd name="T20" fmla="*/ 51 w 51"/>
                  <a:gd name="T21" fmla="*/ 182 h 193"/>
                  <a:gd name="T22" fmla="*/ 36 w 51"/>
                  <a:gd name="T23" fmla="*/ 165 h 193"/>
                  <a:gd name="T24" fmla="*/ 28 w 51"/>
                  <a:gd name="T25" fmla="*/ 145 h 193"/>
                  <a:gd name="T26" fmla="*/ 22 w 51"/>
                  <a:gd name="T27" fmla="*/ 123 h 193"/>
                  <a:gd name="T28" fmla="*/ 19 w 51"/>
                  <a:gd name="T29" fmla="*/ 99 h 193"/>
                  <a:gd name="T30" fmla="*/ 19 w 51"/>
                  <a:gd name="T31" fmla="*/ 75 h 193"/>
                  <a:gd name="T32" fmla="*/ 19 w 51"/>
                  <a:gd name="T33" fmla="*/ 49 h 193"/>
                  <a:gd name="T34" fmla="*/ 20 w 51"/>
                  <a:gd name="T35" fmla="*/ 24 h 193"/>
                  <a:gd name="T36" fmla="*/ 22 w 51"/>
                  <a:gd name="T37" fmla="*/ 0 h 193"/>
                  <a:gd name="T38" fmla="*/ 22 w 51"/>
                  <a:gd name="T39" fmla="*/ 0 h 193"/>
                  <a:gd name="T40" fmla="*/ 5 w 51"/>
                  <a:gd name="T41" fmla="*/ 0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193"/>
                  <a:gd name="T65" fmla="*/ 51 w 51"/>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193">
                    <a:moveTo>
                      <a:pt x="5" y="0"/>
                    </a:moveTo>
                    <a:lnTo>
                      <a:pt x="5" y="0"/>
                    </a:lnTo>
                    <a:lnTo>
                      <a:pt x="4" y="24"/>
                    </a:lnTo>
                    <a:lnTo>
                      <a:pt x="3" y="49"/>
                    </a:lnTo>
                    <a:lnTo>
                      <a:pt x="0" y="75"/>
                    </a:lnTo>
                    <a:lnTo>
                      <a:pt x="3" y="99"/>
                    </a:lnTo>
                    <a:lnTo>
                      <a:pt x="5" y="126"/>
                    </a:lnTo>
                    <a:lnTo>
                      <a:pt x="12" y="150"/>
                    </a:lnTo>
                    <a:lnTo>
                      <a:pt x="23" y="173"/>
                    </a:lnTo>
                    <a:lnTo>
                      <a:pt x="38" y="193"/>
                    </a:lnTo>
                    <a:lnTo>
                      <a:pt x="51" y="182"/>
                    </a:lnTo>
                    <a:lnTo>
                      <a:pt x="36" y="165"/>
                    </a:lnTo>
                    <a:lnTo>
                      <a:pt x="28" y="145"/>
                    </a:lnTo>
                    <a:lnTo>
                      <a:pt x="22" y="123"/>
                    </a:lnTo>
                    <a:lnTo>
                      <a:pt x="19" y="99"/>
                    </a:lnTo>
                    <a:lnTo>
                      <a:pt x="19" y="75"/>
                    </a:lnTo>
                    <a:lnTo>
                      <a:pt x="19" y="49"/>
                    </a:lnTo>
                    <a:lnTo>
                      <a:pt x="20" y="24"/>
                    </a:lnTo>
                    <a:lnTo>
                      <a:pt x="22" y="0"/>
                    </a:lnTo>
                    <a:lnTo>
                      <a:pt x="5" y="0"/>
                    </a:lnTo>
                    <a:close/>
                  </a:path>
                </a:pathLst>
              </a:custGeom>
              <a:solidFill>
                <a:srgbClr val="000000"/>
              </a:solidFill>
              <a:ln w="9525">
                <a:noFill/>
                <a:round/>
                <a:headEnd/>
                <a:tailEnd/>
              </a:ln>
            </p:spPr>
            <p:txBody>
              <a:bodyPr/>
              <a:lstStyle/>
              <a:p>
                <a:endParaRPr lang="en-US"/>
              </a:p>
            </p:txBody>
          </p:sp>
          <p:sp>
            <p:nvSpPr>
              <p:cNvPr id="19" name="Freeform 26"/>
              <p:cNvSpPr>
                <a:spLocks/>
              </p:cNvSpPr>
              <p:nvPr/>
            </p:nvSpPr>
            <p:spPr bwMode="auto">
              <a:xfrm>
                <a:off x="2169" y="2507"/>
                <a:ext cx="16" cy="59"/>
              </a:xfrm>
              <a:custGeom>
                <a:avLst/>
                <a:gdLst>
                  <a:gd name="T0" fmla="*/ 0 w 31"/>
                  <a:gd name="T1" fmla="*/ 3 h 120"/>
                  <a:gd name="T2" fmla="*/ 0 w 31"/>
                  <a:gd name="T3" fmla="*/ 3 h 120"/>
                  <a:gd name="T4" fmla="*/ 5 w 31"/>
                  <a:gd name="T5" fmla="*/ 32 h 120"/>
                  <a:gd name="T6" fmla="*/ 10 w 31"/>
                  <a:gd name="T7" fmla="*/ 62 h 120"/>
                  <a:gd name="T8" fmla="*/ 14 w 31"/>
                  <a:gd name="T9" fmla="*/ 89 h 120"/>
                  <a:gd name="T10" fmla="*/ 14 w 31"/>
                  <a:gd name="T11" fmla="*/ 120 h 120"/>
                  <a:gd name="T12" fmla="*/ 31 w 31"/>
                  <a:gd name="T13" fmla="*/ 120 h 120"/>
                  <a:gd name="T14" fmla="*/ 31 w 31"/>
                  <a:gd name="T15" fmla="*/ 89 h 120"/>
                  <a:gd name="T16" fmla="*/ 26 w 31"/>
                  <a:gd name="T17" fmla="*/ 59 h 120"/>
                  <a:gd name="T18" fmla="*/ 21 w 31"/>
                  <a:gd name="T19" fmla="*/ 30 h 120"/>
                  <a:gd name="T20" fmla="*/ 16 w 31"/>
                  <a:gd name="T21" fmla="*/ 0 h 120"/>
                  <a:gd name="T22" fmla="*/ 16 w 31"/>
                  <a:gd name="T23" fmla="*/ 0 h 120"/>
                  <a:gd name="T24" fmla="*/ 0 w 31"/>
                  <a:gd name="T25" fmla="*/ 3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20"/>
                  <a:gd name="T41" fmla="*/ 31 w 31"/>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20">
                    <a:moveTo>
                      <a:pt x="0" y="3"/>
                    </a:moveTo>
                    <a:lnTo>
                      <a:pt x="0" y="3"/>
                    </a:lnTo>
                    <a:lnTo>
                      <a:pt x="5" y="32"/>
                    </a:lnTo>
                    <a:lnTo>
                      <a:pt x="10" y="62"/>
                    </a:lnTo>
                    <a:lnTo>
                      <a:pt x="14" y="89"/>
                    </a:lnTo>
                    <a:lnTo>
                      <a:pt x="14" y="120"/>
                    </a:lnTo>
                    <a:lnTo>
                      <a:pt x="31" y="120"/>
                    </a:lnTo>
                    <a:lnTo>
                      <a:pt x="31" y="89"/>
                    </a:lnTo>
                    <a:lnTo>
                      <a:pt x="26" y="59"/>
                    </a:lnTo>
                    <a:lnTo>
                      <a:pt x="21" y="30"/>
                    </a:lnTo>
                    <a:lnTo>
                      <a:pt x="16" y="0"/>
                    </a:lnTo>
                    <a:lnTo>
                      <a:pt x="0" y="3"/>
                    </a:lnTo>
                    <a:close/>
                  </a:path>
                </a:pathLst>
              </a:custGeom>
              <a:solidFill>
                <a:srgbClr val="000000"/>
              </a:solidFill>
              <a:ln w="9525">
                <a:noFill/>
                <a:round/>
                <a:headEnd/>
                <a:tailEnd/>
              </a:ln>
            </p:spPr>
            <p:txBody>
              <a:bodyPr/>
              <a:lstStyle/>
              <a:p>
                <a:endParaRPr lang="en-US"/>
              </a:p>
            </p:txBody>
          </p:sp>
          <p:sp>
            <p:nvSpPr>
              <p:cNvPr id="20" name="Freeform 27"/>
              <p:cNvSpPr>
                <a:spLocks/>
              </p:cNvSpPr>
              <p:nvPr/>
            </p:nvSpPr>
            <p:spPr bwMode="auto">
              <a:xfrm>
                <a:off x="2167" y="2434"/>
                <a:ext cx="13" cy="74"/>
              </a:xfrm>
              <a:custGeom>
                <a:avLst/>
                <a:gdLst>
                  <a:gd name="T0" fmla="*/ 9 w 25"/>
                  <a:gd name="T1" fmla="*/ 0 h 148"/>
                  <a:gd name="T2" fmla="*/ 9 w 25"/>
                  <a:gd name="T3" fmla="*/ 2 h 148"/>
                  <a:gd name="T4" fmla="*/ 4 w 25"/>
                  <a:gd name="T5" fmla="*/ 38 h 148"/>
                  <a:gd name="T6" fmla="*/ 1 w 25"/>
                  <a:gd name="T7" fmla="*/ 74 h 148"/>
                  <a:gd name="T8" fmla="*/ 0 w 25"/>
                  <a:gd name="T9" fmla="*/ 110 h 148"/>
                  <a:gd name="T10" fmla="*/ 4 w 25"/>
                  <a:gd name="T11" fmla="*/ 148 h 148"/>
                  <a:gd name="T12" fmla="*/ 20 w 25"/>
                  <a:gd name="T13" fmla="*/ 145 h 148"/>
                  <a:gd name="T14" fmla="*/ 16 w 25"/>
                  <a:gd name="T15" fmla="*/ 110 h 148"/>
                  <a:gd name="T16" fmla="*/ 17 w 25"/>
                  <a:gd name="T17" fmla="*/ 74 h 148"/>
                  <a:gd name="T18" fmla="*/ 20 w 25"/>
                  <a:gd name="T19" fmla="*/ 38 h 148"/>
                  <a:gd name="T20" fmla="*/ 25 w 25"/>
                  <a:gd name="T21" fmla="*/ 2 h 148"/>
                  <a:gd name="T22" fmla="*/ 25 w 25"/>
                  <a:gd name="T23" fmla="*/ 3 h 148"/>
                  <a:gd name="T24" fmla="*/ 9 w 25"/>
                  <a:gd name="T25" fmla="*/ 0 h 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48"/>
                  <a:gd name="T41" fmla="*/ 25 w 25"/>
                  <a:gd name="T42" fmla="*/ 148 h 1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48">
                    <a:moveTo>
                      <a:pt x="9" y="0"/>
                    </a:moveTo>
                    <a:lnTo>
                      <a:pt x="9" y="2"/>
                    </a:lnTo>
                    <a:lnTo>
                      <a:pt x="4" y="38"/>
                    </a:lnTo>
                    <a:lnTo>
                      <a:pt x="1" y="74"/>
                    </a:lnTo>
                    <a:lnTo>
                      <a:pt x="0" y="110"/>
                    </a:lnTo>
                    <a:lnTo>
                      <a:pt x="4" y="148"/>
                    </a:lnTo>
                    <a:lnTo>
                      <a:pt x="20" y="145"/>
                    </a:lnTo>
                    <a:lnTo>
                      <a:pt x="16" y="110"/>
                    </a:lnTo>
                    <a:lnTo>
                      <a:pt x="17" y="74"/>
                    </a:lnTo>
                    <a:lnTo>
                      <a:pt x="20" y="38"/>
                    </a:lnTo>
                    <a:lnTo>
                      <a:pt x="25" y="2"/>
                    </a:lnTo>
                    <a:lnTo>
                      <a:pt x="25" y="3"/>
                    </a:lnTo>
                    <a:lnTo>
                      <a:pt x="9" y="0"/>
                    </a:lnTo>
                    <a:close/>
                  </a:path>
                </a:pathLst>
              </a:custGeom>
              <a:solidFill>
                <a:srgbClr val="000000"/>
              </a:solidFill>
              <a:ln w="9525">
                <a:noFill/>
                <a:round/>
                <a:headEnd/>
                <a:tailEnd/>
              </a:ln>
            </p:spPr>
            <p:txBody>
              <a:bodyPr/>
              <a:lstStyle/>
              <a:p>
                <a:endParaRPr lang="en-US"/>
              </a:p>
            </p:txBody>
          </p:sp>
          <p:sp>
            <p:nvSpPr>
              <p:cNvPr id="21" name="Freeform 28"/>
              <p:cNvSpPr>
                <a:spLocks/>
              </p:cNvSpPr>
              <p:nvPr/>
            </p:nvSpPr>
            <p:spPr bwMode="auto">
              <a:xfrm>
                <a:off x="2172" y="2383"/>
                <a:ext cx="19" cy="52"/>
              </a:xfrm>
              <a:custGeom>
                <a:avLst/>
                <a:gdLst>
                  <a:gd name="T0" fmla="*/ 21 w 38"/>
                  <a:gd name="T1" fmla="*/ 0 h 105"/>
                  <a:gd name="T2" fmla="*/ 21 w 38"/>
                  <a:gd name="T3" fmla="*/ 0 h 105"/>
                  <a:gd name="T4" fmla="*/ 19 w 38"/>
                  <a:gd name="T5" fmla="*/ 26 h 105"/>
                  <a:gd name="T6" fmla="*/ 12 w 38"/>
                  <a:gd name="T7" fmla="*/ 51 h 105"/>
                  <a:gd name="T8" fmla="*/ 5 w 38"/>
                  <a:gd name="T9" fmla="*/ 77 h 105"/>
                  <a:gd name="T10" fmla="*/ 0 w 38"/>
                  <a:gd name="T11" fmla="*/ 102 h 105"/>
                  <a:gd name="T12" fmla="*/ 16 w 38"/>
                  <a:gd name="T13" fmla="*/ 105 h 105"/>
                  <a:gd name="T14" fmla="*/ 21 w 38"/>
                  <a:gd name="T15" fmla="*/ 79 h 105"/>
                  <a:gd name="T16" fmla="*/ 28 w 38"/>
                  <a:gd name="T17" fmla="*/ 54 h 105"/>
                  <a:gd name="T18" fmla="*/ 35 w 38"/>
                  <a:gd name="T19" fmla="*/ 28 h 105"/>
                  <a:gd name="T20" fmla="*/ 38 w 38"/>
                  <a:gd name="T21" fmla="*/ 0 h 105"/>
                  <a:gd name="T22" fmla="*/ 38 w 38"/>
                  <a:gd name="T23" fmla="*/ 0 h 105"/>
                  <a:gd name="T24" fmla="*/ 21 w 38"/>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05"/>
                  <a:gd name="T41" fmla="*/ 38 w 38"/>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05">
                    <a:moveTo>
                      <a:pt x="21" y="0"/>
                    </a:moveTo>
                    <a:lnTo>
                      <a:pt x="21" y="0"/>
                    </a:lnTo>
                    <a:lnTo>
                      <a:pt x="19" y="26"/>
                    </a:lnTo>
                    <a:lnTo>
                      <a:pt x="12" y="51"/>
                    </a:lnTo>
                    <a:lnTo>
                      <a:pt x="5" y="77"/>
                    </a:lnTo>
                    <a:lnTo>
                      <a:pt x="0" y="102"/>
                    </a:lnTo>
                    <a:lnTo>
                      <a:pt x="16" y="105"/>
                    </a:lnTo>
                    <a:lnTo>
                      <a:pt x="21" y="79"/>
                    </a:lnTo>
                    <a:lnTo>
                      <a:pt x="28" y="54"/>
                    </a:lnTo>
                    <a:lnTo>
                      <a:pt x="35" y="28"/>
                    </a:lnTo>
                    <a:lnTo>
                      <a:pt x="38" y="0"/>
                    </a:lnTo>
                    <a:lnTo>
                      <a:pt x="21" y="0"/>
                    </a:lnTo>
                    <a:close/>
                  </a:path>
                </a:pathLst>
              </a:custGeom>
              <a:solidFill>
                <a:srgbClr val="000000"/>
              </a:solidFill>
              <a:ln w="9525">
                <a:noFill/>
                <a:round/>
                <a:headEnd/>
                <a:tailEnd/>
              </a:ln>
            </p:spPr>
            <p:txBody>
              <a:bodyPr/>
              <a:lstStyle/>
              <a:p>
                <a:endParaRPr lang="en-US"/>
              </a:p>
            </p:txBody>
          </p:sp>
          <p:sp>
            <p:nvSpPr>
              <p:cNvPr id="22" name="Freeform 29"/>
              <p:cNvSpPr>
                <a:spLocks/>
              </p:cNvSpPr>
              <p:nvPr/>
            </p:nvSpPr>
            <p:spPr bwMode="auto">
              <a:xfrm>
                <a:off x="2175" y="2256"/>
                <a:ext cx="16" cy="127"/>
              </a:xfrm>
              <a:custGeom>
                <a:avLst/>
                <a:gdLst>
                  <a:gd name="T0" fmla="*/ 0 w 31"/>
                  <a:gd name="T1" fmla="*/ 0 h 253"/>
                  <a:gd name="T2" fmla="*/ 0 w 31"/>
                  <a:gd name="T3" fmla="*/ 0 h 253"/>
                  <a:gd name="T4" fmla="*/ 5 w 31"/>
                  <a:gd name="T5" fmla="*/ 64 h 253"/>
                  <a:gd name="T6" fmla="*/ 10 w 31"/>
                  <a:gd name="T7" fmla="*/ 126 h 253"/>
                  <a:gd name="T8" fmla="*/ 14 w 31"/>
                  <a:gd name="T9" fmla="*/ 189 h 253"/>
                  <a:gd name="T10" fmla="*/ 14 w 31"/>
                  <a:gd name="T11" fmla="*/ 253 h 253"/>
                  <a:gd name="T12" fmla="*/ 31 w 31"/>
                  <a:gd name="T13" fmla="*/ 253 h 253"/>
                  <a:gd name="T14" fmla="*/ 31 w 31"/>
                  <a:gd name="T15" fmla="*/ 189 h 253"/>
                  <a:gd name="T16" fmla="*/ 27 w 31"/>
                  <a:gd name="T17" fmla="*/ 126 h 253"/>
                  <a:gd name="T18" fmla="*/ 21 w 31"/>
                  <a:gd name="T19" fmla="*/ 64 h 253"/>
                  <a:gd name="T20" fmla="*/ 16 w 31"/>
                  <a:gd name="T21" fmla="*/ 0 h 253"/>
                  <a:gd name="T22" fmla="*/ 16 w 31"/>
                  <a:gd name="T23" fmla="*/ 0 h 253"/>
                  <a:gd name="T24" fmla="*/ 0 w 31"/>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53"/>
                  <a:gd name="T41" fmla="*/ 31 w 31"/>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53">
                    <a:moveTo>
                      <a:pt x="0" y="0"/>
                    </a:moveTo>
                    <a:lnTo>
                      <a:pt x="0" y="0"/>
                    </a:lnTo>
                    <a:lnTo>
                      <a:pt x="5" y="64"/>
                    </a:lnTo>
                    <a:lnTo>
                      <a:pt x="10" y="126"/>
                    </a:lnTo>
                    <a:lnTo>
                      <a:pt x="14" y="189"/>
                    </a:lnTo>
                    <a:lnTo>
                      <a:pt x="14" y="253"/>
                    </a:lnTo>
                    <a:lnTo>
                      <a:pt x="31" y="253"/>
                    </a:lnTo>
                    <a:lnTo>
                      <a:pt x="31" y="189"/>
                    </a:lnTo>
                    <a:lnTo>
                      <a:pt x="27" y="126"/>
                    </a:lnTo>
                    <a:lnTo>
                      <a:pt x="21" y="64"/>
                    </a:lnTo>
                    <a:lnTo>
                      <a:pt x="16" y="0"/>
                    </a:lnTo>
                    <a:lnTo>
                      <a:pt x="0" y="0"/>
                    </a:lnTo>
                    <a:close/>
                  </a:path>
                </a:pathLst>
              </a:custGeom>
              <a:solidFill>
                <a:srgbClr val="000000"/>
              </a:solidFill>
              <a:ln w="9525">
                <a:noFill/>
                <a:round/>
                <a:headEnd/>
                <a:tailEnd/>
              </a:ln>
            </p:spPr>
            <p:txBody>
              <a:bodyPr/>
              <a:lstStyle/>
              <a:p>
                <a:endParaRPr lang="en-US"/>
              </a:p>
            </p:txBody>
          </p:sp>
          <p:sp>
            <p:nvSpPr>
              <p:cNvPr id="23" name="Freeform 30"/>
              <p:cNvSpPr>
                <a:spLocks/>
              </p:cNvSpPr>
              <p:nvPr/>
            </p:nvSpPr>
            <p:spPr bwMode="auto">
              <a:xfrm>
                <a:off x="2153" y="2172"/>
                <a:ext cx="30" cy="84"/>
              </a:xfrm>
              <a:custGeom>
                <a:avLst/>
                <a:gdLst>
                  <a:gd name="T0" fmla="*/ 0 w 62"/>
                  <a:gd name="T1" fmla="*/ 11 h 170"/>
                  <a:gd name="T2" fmla="*/ 0 w 62"/>
                  <a:gd name="T3" fmla="*/ 11 h 170"/>
                  <a:gd name="T4" fmla="*/ 12 w 62"/>
                  <a:gd name="T5" fmla="*/ 29 h 170"/>
                  <a:gd name="T6" fmla="*/ 22 w 62"/>
                  <a:gd name="T7" fmla="*/ 47 h 170"/>
                  <a:gd name="T8" fmla="*/ 30 w 62"/>
                  <a:gd name="T9" fmla="*/ 66 h 170"/>
                  <a:gd name="T10" fmla="*/ 35 w 62"/>
                  <a:gd name="T11" fmla="*/ 85 h 170"/>
                  <a:gd name="T12" fmla="*/ 39 w 62"/>
                  <a:gd name="T13" fmla="*/ 106 h 170"/>
                  <a:gd name="T14" fmla="*/ 42 w 62"/>
                  <a:gd name="T15" fmla="*/ 127 h 170"/>
                  <a:gd name="T16" fmla="*/ 44 w 62"/>
                  <a:gd name="T17" fmla="*/ 148 h 170"/>
                  <a:gd name="T18" fmla="*/ 46 w 62"/>
                  <a:gd name="T19" fmla="*/ 170 h 170"/>
                  <a:gd name="T20" fmla="*/ 62 w 62"/>
                  <a:gd name="T21" fmla="*/ 170 h 170"/>
                  <a:gd name="T22" fmla="*/ 60 w 62"/>
                  <a:gd name="T23" fmla="*/ 148 h 170"/>
                  <a:gd name="T24" fmla="*/ 58 w 62"/>
                  <a:gd name="T25" fmla="*/ 127 h 170"/>
                  <a:gd name="T26" fmla="*/ 55 w 62"/>
                  <a:gd name="T27" fmla="*/ 104 h 170"/>
                  <a:gd name="T28" fmla="*/ 51 w 62"/>
                  <a:gd name="T29" fmla="*/ 82 h 170"/>
                  <a:gd name="T30" fmla="*/ 46 w 62"/>
                  <a:gd name="T31" fmla="*/ 61 h 170"/>
                  <a:gd name="T32" fmla="*/ 38 w 62"/>
                  <a:gd name="T33" fmla="*/ 39 h 170"/>
                  <a:gd name="T34" fmla="*/ 26 w 62"/>
                  <a:gd name="T35" fmla="*/ 21 h 170"/>
                  <a:gd name="T36" fmla="*/ 14 w 62"/>
                  <a:gd name="T37" fmla="*/ 0 h 170"/>
                  <a:gd name="T38" fmla="*/ 14 w 62"/>
                  <a:gd name="T39" fmla="*/ 0 h 170"/>
                  <a:gd name="T40" fmla="*/ 0 w 62"/>
                  <a:gd name="T41" fmla="*/ 11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170"/>
                  <a:gd name="T65" fmla="*/ 62 w 62"/>
                  <a:gd name="T66" fmla="*/ 170 h 1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170">
                    <a:moveTo>
                      <a:pt x="0" y="11"/>
                    </a:moveTo>
                    <a:lnTo>
                      <a:pt x="0" y="11"/>
                    </a:lnTo>
                    <a:lnTo>
                      <a:pt x="12" y="29"/>
                    </a:lnTo>
                    <a:lnTo>
                      <a:pt x="22" y="47"/>
                    </a:lnTo>
                    <a:lnTo>
                      <a:pt x="30" y="66"/>
                    </a:lnTo>
                    <a:lnTo>
                      <a:pt x="35" y="85"/>
                    </a:lnTo>
                    <a:lnTo>
                      <a:pt x="39" y="106"/>
                    </a:lnTo>
                    <a:lnTo>
                      <a:pt x="42" y="127"/>
                    </a:lnTo>
                    <a:lnTo>
                      <a:pt x="44" y="148"/>
                    </a:lnTo>
                    <a:lnTo>
                      <a:pt x="46" y="170"/>
                    </a:lnTo>
                    <a:lnTo>
                      <a:pt x="62" y="170"/>
                    </a:lnTo>
                    <a:lnTo>
                      <a:pt x="60" y="148"/>
                    </a:lnTo>
                    <a:lnTo>
                      <a:pt x="58" y="127"/>
                    </a:lnTo>
                    <a:lnTo>
                      <a:pt x="55" y="104"/>
                    </a:lnTo>
                    <a:lnTo>
                      <a:pt x="51" y="82"/>
                    </a:lnTo>
                    <a:lnTo>
                      <a:pt x="46" y="61"/>
                    </a:lnTo>
                    <a:lnTo>
                      <a:pt x="38" y="39"/>
                    </a:lnTo>
                    <a:lnTo>
                      <a:pt x="26" y="21"/>
                    </a:lnTo>
                    <a:lnTo>
                      <a:pt x="14" y="0"/>
                    </a:lnTo>
                    <a:lnTo>
                      <a:pt x="0" y="11"/>
                    </a:lnTo>
                    <a:close/>
                  </a:path>
                </a:pathLst>
              </a:custGeom>
              <a:solidFill>
                <a:srgbClr val="000000"/>
              </a:solidFill>
              <a:ln w="9525">
                <a:noFill/>
                <a:round/>
                <a:headEnd/>
                <a:tailEnd/>
              </a:ln>
            </p:spPr>
            <p:txBody>
              <a:bodyPr/>
              <a:lstStyle/>
              <a:p>
                <a:endParaRPr lang="en-US"/>
              </a:p>
            </p:txBody>
          </p:sp>
          <p:sp>
            <p:nvSpPr>
              <p:cNvPr id="24" name="Freeform 31"/>
              <p:cNvSpPr>
                <a:spLocks/>
              </p:cNvSpPr>
              <p:nvPr/>
            </p:nvSpPr>
            <p:spPr bwMode="auto">
              <a:xfrm>
                <a:off x="2112" y="2150"/>
                <a:ext cx="47" cy="27"/>
              </a:xfrm>
              <a:custGeom>
                <a:avLst/>
                <a:gdLst>
                  <a:gd name="T0" fmla="*/ 2 w 94"/>
                  <a:gd name="T1" fmla="*/ 20 h 53"/>
                  <a:gd name="T2" fmla="*/ 2 w 94"/>
                  <a:gd name="T3" fmla="*/ 20 h 53"/>
                  <a:gd name="T4" fmla="*/ 14 w 94"/>
                  <a:gd name="T5" fmla="*/ 18 h 53"/>
                  <a:gd name="T6" fmla="*/ 26 w 94"/>
                  <a:gd name="T7" fmla="*/ 18 h 53"/>
                  <a:gd name="T8" fmla="*/ 37 w 94"/>
                  <a:gd name="T9" fmla="*/ 20 h 53"/>
                  <a:gd name="T10" fmla="*/ 47 w 94"/>
                  <a:gd name="T11" fmla="*/ 25 h 53"/>
                  <a:gd name="T12" fmla="*/ 55 w 94"/>
                  <a:gd name="T13" fmla="*/ 29 h 53"/>
                  <a:gd name="T14" fmla="*/ 64 w 94"/>
                  <a:gd name="T15" fmla="*/ 37 h 53"/>
                  <a:gd name="T16" fmla="*/ 73 w 94"/>
                  <a:gd name="T17" fmla="*/ 44 h 53"/>
                  <a:gd name="T18" fmla="*/ 80 w 94"/>
                  <a:gd name="T19" fmla="*/ 53 h 53"/>
                  <a:gd name="T20" fmla="*/ 94 w 94"/>
                  <a:gd name="T21" fmla="*/ 42 h 53"/>
                  <a:gd name="T22" fmla="*/ 84 w 94"/>
                  <a:gd name="T23" fmla="*/ 33 h 53"/>
                  <a:gd name="T24" fmla="*/ 75 w 94"/>
                  <a:gd name="T25" fmla="*/ 24 h 53"/>
                  <a:gd name="T26" fmla="*/ 65 w 94"/>
                  <a:gd name="T27" fmla="*/ 16 h 53"/>
                  <a:gd name="T28" fmla="*/ 55 w 94"/>
                  <a:gd name="T29" fmla="*/ 9 h 53"/>
                  <a:gd name="T30" fmla="*/ 40 w 94"/>
                  <a:gd name="T31" fmla="*/ 4 h 53"/>
                  <a:gd name="T32" fmla="*/ 26 w 94"/>
                  <a:gd name="T33" fmla="*/ 2 h 53"/>
                  <a:gd name="T34" fmla="*/ 14 w 94"/>
                  <a:gd name="T35" fmla="*/ 0 h 53"/>
                  <a:gd name="T36" fmla="*/ 0 w 94"/>
                  <a:gd name="T37" fmla="*/ 4 h 53"/>
                  <a:gd name="T38" fmla="*/ 0 w 94"/>
                  <a:gd name="T39" fmla="*/ 4 h 53"/>
                  <a:gd name="T40" fmla="*/ 2 w 94"/>
                  <a:gd name="T41" fmla="*/ 2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4"/>
                  <a:gd name="T64" fmla="*/ 0 h 53"/>
                  <a:gd name="T65" fmla="*/ 94 w 94"/>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4" h="53">
                    <a:moveTo>
                      <a:pt x="2" y="20"/>
                    </a:moveTo>
                    <a:lnTo>
                      <a:pt x="2" y="20"/>
                    </a:lnTo>
                    <a:lnTo>
                      <a:pt x="14" y="18"/>
                    </a:lnTo>
                    <a:lnTo>
                      <a:pt x="26" y="18"/>
                    </a:lnTo>
                    <a:lnTo>
                      <a:pt x="37" y="20"/>
                    </a:lnTo>
                    <a:lnTo>
                      <a:pt x="47" y="25"/>
                    </a:lnTo>
                    <a:lnTo>
                      <a:pt x="55" y="29"/>
                    </a:lnTo>
                    <a:lnTo>
                      <a:pt x="64" y="37"/>
                    </a:lnTo>
                    <a:lnTo>
                      <a:pt x="73" y="44"/>
                    </a:lnTo>
                    <a:lnTo>
                      <a:pt x="80" y="53"/>
                    </a:lnTo>
                    <a:lnTo>
                      <a:pt x="94" y="42"/>
                    </a:lnTo>
                    <a:lnTo>
                      <a:pt x="84" y="33"/>
                    </a:lnTo>
                    <a:lnTo>
                      <a:pt x="75" y="24"/>
                    </a:lnTo>
                    <a:lnTo>
                      <a:pt x="65" y="16"/>
                    </a:lnTo>
                    <a:lnTo>
                      <a:pt x="55" y="9"/>
                    </a:lnTo>
                    <a:lnTo>
                      <a:pt x="40" y="4"/>
                    </a:lnTo>
                    <a:lnTo>
                      <a:pt x="26" y="2"/>
                    </a:lnTo>
                    <a:lnTo>
                      <a:pt x="14" y="0"/>
                    </a:lnTo>
                    <a:lnTo>
                      <a:pt x="0" y="4"/>
                    </a:lnTo>
                    <a:lnTo>
                      <a:pt x="2" y="20"/>
                    </a:lnTo>
                    <a:close/>
                  </a:path>
                </a:pathLst>
              </a:custGeom>
              <a:solidFill>
                <a:srgbClr val="000000"/>
              </a:solidFill>
              <a:ln w="9525">
                <a:noFill/>
                <a:round/>
                <a:headEnd/>
                <a:tailEnd/>
              </a:ln>
            </p:spPr>
            <p:txBody>
              <a:bodyPr/>
              <a:lstStyle/>
              <a:p>
                <a:endParaRPr lang="en-US"/>
              </a:p>
            </p:txBody>
          </p:sp>
          <p:sp>
            <p:nvSpPr>
              <p:cNvPr id="25" name="Freeform 32"/>
              <p:cNvSpPr>
                <a:spLocks/>
              </p:cNvSpPr>
              <p:nvPr/>
            </p:nvSpPr>
            <p:spPr bwMode="auto">
              <a:xfrm>
                <a:off x="2078" y="2152"/>
                <a:ext cx="36" cy="55"/>
              </a:xfrm>
              <a:custGeom>
                <a:avLst/>
                <a:gdLst>
                  <a:gd name="T0" fmla="*/ 16 w 71"/>
                  <a:gd name="T1" fmla="*/ 108 h 108"/>
                  <a:gd name="T2" fmla="*/ 16 w 71"/>
                  <a:gd name="T3" fmla="*/ 108 h 108"/>
                  <a:gd name="T4" fmla="*/ 18 w 71"/>
                  <a:gd name="T5" fmla="*/ 92 h 108"/>
                  <a:gd name="T6" fmla="*/ 20 w 71"/>
                  <a:gd name="T7" fmla="*/ 77 h 108"/>
                  <a:gd name="T8" fmla="*/ 24 w 71"/>
                  <a:gd name="T9" fmla="*/ 63 h 108"/>
                  <a:gd name="T10" fmla="*/ 30 w 71"/>
                  <a:gd name="T11" fmla="*/ 49 h 108"/>
                  <a:gd name="T12" fmla="*/ 36 w 71"/>
                  <a:gd name="T13" fmla="*/ 38 h 108"/>
                  <a:gd name="T14" fmla="*/ 46 w 71"/>
                  <a:gd name="T15" fmla="*/ 29 h 108"/>
                  <a:gd name="T16" fmla="*/ 58 w 71"/>
                  <a:gd name="T17" fmla="*/ 21 h 108"/>
                  <a:gd name="T18" fmla="*/ 71 w 71"/>
                  <a:gd name="T19" fmla="*/ 16 h 108"/>
                  <a:gd name="T20" fmla="*/ 69 w 71"/>
                  <a:gd name="T21" fmla="*/ 0 h 108"/>
                  <a:gd name="T22" fmla="*/ 50 w 71"/>
                  <a:gd name="T23" fmla="*/ 5 h 108"/>
                  <a:gd name="T24" fmla="*/ 35 w 71"/>
                  <a:gd name="T25" fmla="*/ 16 h 108"/>
                  <a:gd name="T26" fmla="*/ 23 w 71"/>
                  <a:gd name="T27" fmla="*/ 28 h 108"/>
                  <a:gd name="T28" fmla="*/ 13 w 71"/>
                  <a:gd name="T29" fmla="*/ 41 h 108"/>
                  <a:gd name="T30" fmla="*/ 8 w 71"/>
                  <a:gd name="T31" fmla="*/ 57 h 108"/>
                  <a:gd name="T32" fmla="*/ 4 w 71"/>
                  <a:gd name="T33" fmla="*/ 75 h 108"/>
                  <a:gd name="T34" fmla="*/ 1 w 71"/>
                  <a:gd name="T35" fmla="*/ 92 h 108"/>
                  <a:gd name="T36" fmla="*/ 0 w 71"/>
                  <a:gd name="T37" fmla="*/ 108 h 108"/>
                  <a:gd name="T38" fmla="*/ 0 w 71"/>
                  <a:gd name="T39" fmla="*/ 108 h 108"/>
                  <a:gd name="T40" fmla="*/ 16 w 71"/>
                  <a:gd name="T41" fmla="*/ 108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108"/>
                  <a:gd name="T65" fmla="*/ 71 w 71"/>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108">
                    <a:moveTo>
                      <a:pt x="16" y="108"/>
                    </a:moveTo>
                    <a:lnTo>
                      <a:pt x="16" y="108"/>
                    </a:lnTo>
                    <a:lnTo>
                      <a:pt x="18" y="92"/>
                    </a:lnTo>
                    <a:lnTo>
                      <a:pt x="20" y="77"/>
                    </a:lnTo>
                    <a:lnTo>
                      <a:pt x="24" y="63"/>
                    </a:lnTo>
                    <a:lnTo>
                      <a:pt x="30" y="49"/>
                    </a:lnTo>
                    <a:lnTo>
                      <a:pt x="36" y="38"/>
                    </a:lnTo>
                    <a:lnTo>
                      <a:pt x="46" y="29"/>
                    </a:lnTo>
                    <a:lnTo>
                      <a:pt x="58" y="21"/>
                    </a:lnTo>
                    <a:lnTo>
                      <a:pt x="71" y="16"/>
                    </a:lnTo>
                    <a:lnTo>
                      <a:pt x="69" y="0"/>
                    </a:lnTo>
                    <a:lnTo>
                      <a:pt x="50" y="5"/>
                    </a:lnTo>
                    <a:lnTo>
                      <a:pt x="35" y="16"/>
                    </a:lnTo>
                    <a:lnTo>
                      <a:pt x="23" y="28"/>
                    </a:lnTo>
                    <a:lnTo>
                      <a:pt x="13" y="41"/>
                    </a:lnTo>
                    <a:lnTo>
                      <a:pt x="8" y="57"/>
                    </a:lnTo>
                    <a:lnTo>
                      <a:pt x="4" y="75"/>
                    </a:lnTo>
                    <a:lnTo>
                      <a:pt x="1" y="92"/>
                    </a:lnTo>
                    <a:lnTo>
                      <a:pt x="0" y="108"/>
                    </a:lnTo>
                    <a:lnTo>
                      <a:pt x="16" y="108"/>
                    </a:lnTo>
                    <a:close/>
                  </a:path>
                </a:pathLst>
              </a:custGeom>
              <a:solidFill>
                <a:srgbClr val="000000"/>
              </a:solidFill>
              <a:ln w="9525">
                <a:noFill/>
                <a:round/>
                <a:headEnd/>
                <a:tailEnd/>
              </a:ln>
            </p:spPr>
            <p:txBody>
              <a:bodyPr/>
              <a:lstStyle/>
              <a:p>
                <a:endParaRPr lang="en-US"/>
              </a:p>
            </p:txBody>
          </p:sp>
          <p:sp>
            <p:nvSpPr>
              <p:cNvPr id="26" name="Freeform 33"/>
              <p:cNvSpPr>
                <a:spLocks/>
              </p:cNvSpPr>
              <p:nvPr/>
            </p:nvSpPr>
            <p:spPr bwMode="auto">
              <a:xfrm>
                <a:off x="2077" y="2207"/>
                <a:ext cx="12" cy="110"/>
              </a:xfrm>
              <a:custGeom>
                <a:avLst/>
                <a:gdLst>
                  <a:gd name="T0" fmla="*/ 19 w 25"/>
                  <a:gd name="T1" fmla="*/ 220 h 220"/>
                  <a:gd name="T2" fmla="*/ 19 w 25"/>
                  <a:gd name="T3" fmla="*/ 219 h 220"/>
                  <a:gd name="T4" fmla="*/ 25 w 25"/>
                  <a:gd name="T5" fmla="*/ 164 h 220"/>
                  <a:gd name="T6" fmla="*/ 22 w 25"/>
                  <a:gd name="T7" fmla="*/ 110 h 220"/>
                  <a:gd name="T8" fmla="*/ 19 w 25"/>
                  <a:gd name="T9" fmla="*/ 57 h 220"/>
                  <a:gd name="T10" fmla="*/ 19 w 25"/>
                  <a:gd name="T11" fmla="*/ 0 h 220"/>
                  <a:gd name="T12" fmla="*/ 3 w 25"/>
                  <a:gd name="T13" fmla="*/ 0 h 220"/>
                  <a:gd name="T14" fmla="*/ 0 w 25"/>
                  <a:gd name="T15" fmla="*/ 57 h 220"/>
                  <a:gd name="T16" fmla="*/ 6 w 25"/>
                  <a:gd name="T17" fmla="*/ 110 h 220"/>
                  <a:gd name="T18" fmla="*/ 6 w 25"/>
                  <a:gd name="T19" fmla="*/ 164 h 220"/>
                  <a:gd name="T20" fmla="*/ 3 w 25"/>
                  <a:gd name="T21" fmla="*/ 219 h 220"/>
                  <a:gd name="T22" fmla="*/ 3 w 25"/>
                  <a:gd name="T23" fmla="*/ 218 h 220"/>
                  <a:gd name="T24" fmla="*/ 19 w 25"/>
                  <a:gd name="T25" fmla="*/ 220 h 2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20"/>
                  <a:gd name="T41" fmla="*/ 25 w 25"/>
                  <a:gd name="T42" fmla="*/ 220 h 2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20">
                    <a:moveTo>
                      <a:pt x="19" y="220"/>
                    </a:moveTo>
                    <a:lnTo>
                      <a:pt x="19" y="219"/>
                    </a:lnTo>
                    <a:lnTo>
                      <a:pt x="25" y="164"/>
                    </a:lnTo>
                    <a:lnTo>
                      <a:pt x="22" y="110"/>
                    </a:lnTo>
                    <a:lnTo>
                      <a:pt x="19" y="57"/>
                    </a:lnTo>
                    <a:lnTo>
                      <a:pt x="19" y="0"/>
                    </a:lnTo>
                    <a:lnTo>
                      <a:pt x="3" y="0"/>
                    </a:lnTo>
                    <a:lnTo>
                      <a:pt x="0" y="57"/>
                    </a:lnTo>
                    <a:lnTo>
                      <a:pt x="6" y="110"/>
                    </a:lnTo>
                    <a:lnTo>
                      <a:pt x="6" y="164"/>
                    </a:lnTo>
                    <a:lnTo>
                      <a:pt x="3" y="219"/>
                    </a:lnTo>
                    <a:lnTo>
                      <a:pt x="3" y="218"/>
                    </a:lnTo>
                    <a:lnTo>
                      <a:pt x="19" y="220"/>
                    </a:lnTo>
                    <a:close/>
                  </a:path>
                </a:pathLst>
              </a:custGeom>
              <a:solidFill>
                <a:srgbClr val="000000"/>
              </a:solidFill>
              <a:ln w="9525">
                <a:noFill/>
                <a:round/>
                <a:headEnd/>
                <a:tailEnd/>
              </a:ln>
            </p:spPr>
            <p:txBody>
              <a:bodyPr/>
              <a:lstStyle/>
              <a:p>
                <a:endParaRPr lang="en-US"/>
              </a:p>
            </p:txBody>
          </p:sp>
          <p:sp>
            <p:nvSpPr>
              <p:cNvPr id="27" name="Freeform 34"/>
              <p:cNvSpPr>
                <a:spLocks/>
              </p:cNvSpPr>
              <p:nvPr/>
            </p:nvSpPr>
            <p:spPr bwMode="auto">
              <a:xfrm>
                <a:off x="2067" y="2315"/>
                <a:ext cx="19" cy="40"/>
              </a:xfrm>
              <a:custGeom>
                <a:avLst/>
                <a:gdLst>
                  <a:gd name="T0" fmla="*/ 16 w 37"/>
                  <a:gd name="T1" fmla="*/ 79 h 79"/>
                  <a:gd name="T2" fmla="*/ 16 w 37"/>
                  <a:gd name="T3" fmla="*/ 79 h 79"/>
                  <a:gd name="T4" fmla="*/ 20 w 37"/>
                  <a:gd name="T5" fmla="*/ 60 h 79"/>
                  <a:gd name="T6" fmla="*/ 25 w 37"/>
                  <a:gd name="T7" fmla="*/ 41 h 79"/>
                  <a:gd name="T8" fmla="*/ 32 w 37"/>
                  <a:gd name="T9" fmla="*/ 22 h 79"/>
                  <a:gd name="T10" fmla="*/ 37 w 37"/>
                  <a:gd name="T11" fmla="*/ 2 h 79"/>
                  <a:gd name="T12" fmla="*/ 21 w 37"/>
                  <a:gd name="T13" fmla="*/ 0 h 79"/>
                  <a:gd name="T14" fmla="*/ 16 w 37"/>
                  <a:gd name="T15" fmla="*/ 17 h 79"/>
                  <a:gd name="T16" fmla="*/ 9 w 37"/>
                  <a:gd name="T17" fmla="*/ 36 h 79"/>
                  <a:gd name="T18" fmla="*/ 4 w 37"/>
                  <a:gd name="T19" fmla="*/ 57 h 79"/>
                  <a:gd name="T20" fmla="*/ 0 w 37"/>
                  <a:gd name="T21" fmla="*/ 79 h 79"/>
                  <a:gd name="T22" fmla="*/ 0 w 37"/>
                  <a:gd name="T23" fmla="*/ 79 h 79"/>
                  <a:gd name="T24" fmla="*/ 16 w 37"/>
                  <a:gd name="T25" fmla="*/ 79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79"/>
                  <a:gd name="T41" fmla="*/ 37 w 37"/>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79">
                    <a:moveTo>
                      <a:pt x="16" y="79"/>
                    </a:moveTo>
                    <a:lnTo>
                      <a:pt x="16" y="79"/>
                    </a:lnTo>
                    <a:lnTo>
                      <a:pt x="20" y="60"/>
                    </a:lnTo>
                    <a:lnTo>
                      <a:pt x="25" y="41"/>
                    </a:lnTo>
                    <a:lnTo>
                      <a:pt x="32" y="22"/>
                    </a:lnTo>
                    <a:lnTo>
                      <a:pt x="37" y="2"/>
                    </a:lnTo>
                    <a:lnTo>
                      <a:pt x="21" y="0"/>
                    </a:lnTo>
                    <a:lnTo>
                      <a:pt x="16" y="17"/>
                    </a:lnTo>
                    <a:lnTo>
                      <a:pt x="9" y="36"/>
                    </a:lnTo>
                    <a:lnTo>
                      <a:pt x="4" y="57"/>
                    </a:lnTo>
                    <a:lnTo>
                      <a:pt x="0" y="79"/>
                    </a:lnTo>
                    <a:lnTo>
                      <a:pt x="16" y="79"/>
                    </a:lnTo>
                    <a:close/>
                  </a:path>
                </a:pathLst>
              </a:custGeom>
              <a:solidFill>
                <a:srgbClr val="000000"/>
              </a:solidFill>
              <a:ln w="9525">
                <a:noFill/>
                <a:round/>
                <a:headEnd/>
                <a:tailEnd/>
              </a:ln>
            </p:spPr>
            <p:txBody>
              <a:bodyPr/>
              <a:lstStyle/>
              <a:p>
                <a:endParaRPr lang="en-US"/>
              </a:p>
            </p:txBody>
          </p:sp>
          <p:sp>
            <p:nvSpPr>
              <p:cNvPr id="28" name="Freeform 35"/>
              <p:cNvSpPr>
                <a:spLocks/>
              </p:cNvSpPr>
              <p:nvPr/>
            </p:nvSpPr>
            <p:spPr bwMode="auto">
              <a:xfrm>
                <a:off x="2057" y="2355"/>
                <a:ext cx="18" cy="132"/>
              </a:xfrm>
              <a:custGeom>
                <a:avLst/>
                <a:gdLst>
                  <a:gd name="T0" fmla="*/ 0 w 37"/>
                  <a:gd name="T1" fmla="*/ 231 h 264"/>
                  <a:gd name="T2" fmla="*/ 17 w 37"/>
                  <a:gd name="T3" fmla="*/ 228 h 264"/>
                  <a:gd name="T4" fmla="*/ 25 w 37"/>
                  <a:gd name="T5" fmla="*/ 172 h 264"/>
                  <a:gd name="T6" fmla="*/ 30 w 37"/>
                  <a:gd name="T7" fmla="*/ 115 h 264"/>
                  <a:gd name="T8" fmla="*/ 34 w 37"/>
                  <a:gd name="T9" fmla="*/ 58 h 264"/>
                  <a:gd name="T10" fmla="*/ 37 w 37"/>
                  <a:gd name="T11" fmla="*/ 0 h 264"/>
                  <a:gd name="T12" fmla="*/ 21 w 37"/>
                  <a:gd name="T13" fmla="*/ 0 h 264"/>
                  <a:gd name="T14" fmla="*/ 18 w 37"/>
                  <a:gd name="T15" fmla="*/ 58 h 264"/>
                  <a:gd name="T16" fmla="*/ 14 w 37"/>
                  <a:gd name="T17" fmla="*/ 115 h 264"/>
                  <a:gd name="T18" fmla="*/ 9 w 37"/>
                  <a:gd name="T19" fmla="*/ 172 h 264"/>
                  <a:gd name="T20" fmla="*/ 0 w 37"/>
                  <a:gd name="T21" fmla="*/ 228 h 264"/>
                  <a:gd name="T22" fmla="*/ 17 w 37"/>
                  <a:gd name="T23" fmla="*/ 225 h 264"/>
                  <a:gd name="T24" fmla="*/ 0 w 37"/>
                  <a:gd name="T25" fmla="*/ 231 h 264"/>
                  <a:gd name="T26" fmla="*/ 13 w 37"/>
                  <a:gd name="T27" fmla="*/ 264 h 264"/>
                  <a:gd name="T28" fmla="*/ 17 w 37"/>
                  <a:gd name="T29" fmla="*/ 228 h 264"/>
                  <a:gd name="T30" fmla="*/ 0 w 37"/>
                  <a:gd name="T31" fmla="*/ 231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264"/>
                  <a:gd name="T50" fmla="*/ 37 w 37"/>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264">
                    <a:moveTo>
                      <a:pt x="0" y="231"/>
                    </a:moveTo>
                    <a:lnTo>
                      <a:pt x="17" y="228"/>
                    </a:lnTo>
                    <a:lnTo>
                      <a:pt x="25" y="172"/>
                    </a:lnTo>
                    <a:lnTo>
                      <a:pt x="30" y="115"/>
                    </a:lnTo>
                    <a:lnTo>
                      <a:pt x="34" y="58"/>
                    </a:lnTo>
                    <a:lnTo>
                      <a:pt x="37" y="0"/>
                    </a:lnTo>
                    <a:lnTo>
                      <a:pt x="21" y="0"/>
                    </a:lnTo>
                    <a:lnTo>
                      <a:pt x="18" y="58"/>
                    </a:lnTo>
                    <a:lnTo>
                      <a:pt x="14" y="115"/>
                    </a:lnTo>
                    <a:lnTo>
                      <a:pt x="9" y="172"/>
                    </a:lnTo>
                    <a:lnTo>
                      <a:pt x="0" y="228"/>
                    </a:lnTo>
                    <a:lnTo>
                      <a:pt x="17" y="225"/>
                    </a:lnTo>
                    <a:lnTo>
                      <a:pt x="0" y="231"/>
                    </a:lnTo>
                    <a:lnTo>
                      <a:pt x="13" y="264"/>
                    </a:lnTo>
                    <a:lnTo>
                      <a:pt x="17" y="228"/>
                    </a:lnTo>
                    <a:lnTo>
                      <a:pt x="0" y="231"/>
                    </a:lnTo>
                    <a:close/>
                  </a:path>
                </a:pathLst>
              </a:custGeom>
              <a:solidFill>
                <a:srgbClr val="000000"/>
              </a:solidFill>
              <a:ln w="9525">
                <a:noFill/>
                <a:round/>
                <a:headEnd/>
                <a:tailEnd/>
              </a:ln>
            </p:spPr>
            <p:txBody>
              <a:bodyPr/>
              <a:lstStyle/>
              <a:p>
                <a:endParaRPr lang="en-US"/>
              </a:p>
            </p:txBody>
          </p:sp>
          <p:sp>
            <p:nvSpPr>
              <p:cNvPr id="29" name="Freeform 36"/>
              <p:cNvSpPr>
                <a:spLocks/>
              </p:cNvSpPr>
              <p:nvPr/>
            </p:nvSpPr>
            <p:spPr bwMode="auto">
              <a:xfrm>
                <a:off x="2051" y="2399"/>
                <a:ext cx="14" cy="71"/>
              </a:xfrm>
              <a:custGeom>
                <a:avLst/>
                <a:gdLst>
                  <a:gd name="T0" fmla="*/ 3 w 30"/>
                  <a:gd name="T1" fmla="*/ 0 h 144"/>
                  <a:gd name="T2" fmla="*/ 3 w 30"/>
                  <a:gd name="T3" fmla="*/ 0 h 144"/>
                  <a:gd name="T4" fmla="*/ 0 w 30"/>
                  <a:gd name="T5" fmla="*/ 36 h 144"/>
                  <a:gd name="T6" fmla="*/ 0 w 30"/>
                  <a:gd name="T7" fmla="*/ 71 h 144"/>
                  <a:gd name="T8" fmla="*/ 4 w 30"/>
                  <a:gd name="T9" fmla="*/ 107 h 144"/>
                  <a:gd name="T10" fmla="*/ 13 w 30"/>
                  <a:gd name="T11" fmla="*/ 144 h 144"/>
                  <a:gd name="T12" fmla="*/ 30 w 30"/>
                  <a:gd name="T13" fmla="*/ 138 h 144"/>
                  <a:gd name="T14" fmla="*/ 20 w 30"/>
                  <a:gd name="T15" fmla="*/ 105 h 144"/>
                  <a:gd name="T16" fmla="*/ 16 w 30"/>
                  <a:gd name="T17" fmla="*/ 71 h 144"/>
                  <a:gd name="T18" fmla="*/ 16 w 30"/>
                  <a:gd name="T19" fmla="*/ 36 h 144"/>
                  <a:gd name="T20" fmla="*/ 19 w 30"/>
                  <a:gd name="T21" fmla="*/ 0 h 144"/>
                  <a:gd name="T22" fmla="*/ 19 w 30"/>
                  <a:gd name="T23" fmla="*/ 0 h 144"/>
                  <a:gd name="T24" fmla="*/ 3 w 30"/>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44"/>
                  <a:gd name="T41" fmla="*/ 30 w 30"/>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44">
                    <a:moveTo>
                      <a:pt x="3" y="0"/>
                    </a:moveTo>
                    <a:lnTo>
                      <a:pt x="3" y="0"/>
                    </a:lnTo>
                    <a:lnTo>
                      <a:pt x="0" y="36"/>
                    </a:lnTo>
                    <a:lnTo>
                      <a:pt x="0" y="71"/>
                    </a:lnTo>
                    <a:lnTo>
                      <a:pt x="4" y="107"/>
                    </a:lnTo>
                    <a:lnTo>
                      <a:pt x="13" y="144"/>
                    </a:lnTo>
                    <a:lnTo>
                      <a:pt x="30" y="138"/>
                    </a:lnTo>
                    <a:lnTo>
                      <a:pt x="20" y="105"/>
                    </a:lnTo>
                    <a:lnTo>
                      <a:pt x="16" y="71"/>
                    </a:lnTo>
                    <a:lnTo>
                      <a:pt x="16" y="36"/>
                    </a:lnTo>
                    <a:lnTo>
                      <a:pt x="19" y="0"/>
                    </a:lnTo>
                    <a:lnTo>
                      <a:pt x="3" y="0"/>
                    </a:lnTo>
                    <a:close/>
                  </a:path>
                </a:pathLst>
              </a:custGeom>
              <a:solidFill>
                <a:srgbClr val="000000"/>
              </a:solidFill>
              <a:ln w="9525">
                <a:noFill/>
                <a:round/>
                <a:headEnd/>
                <a:tailEnd/>
              </a:ln>
            </p:spPr>
            <p:txBody>
              <a:bodyPr/>
              <a:lstStyle/>
              <a:p>
                <a:endParaRPr lang="en-US"/>
              </a:p>
            </p:txBody>
          </p:sp>
          <p:sp>
            <p:nvSpPr>
              <p:cNvPr id="30" name="Freeform 37"/>
              <p:cNvSpPr>
                <a:spLocks/>
              </p:cNvSpPr>
              <p:nvPr/>
            </p:nvSpPr>
            <p:spPr bwMode="auto">
              <a:xfrm>
                <a:off x="2051" y="2322"/>
                <a:ext cx="12" cy="77"/>
              </a:xfrm>
              <a:custGeom>
                <a:avLst/>
                <a:gdLst>
                  <a:gd name="T0" fmla="*/ 0 w 26"/>
                  <a:gd name="T1" fmla="*/ 3 h 153"/>
                  <a:gd name="T2" fmla="*/ 0 w 26"/>
                  <a:gd name="T3" fmla="*/ 3 h 153"/>
                  <a:gd name="T4" fmla="*/ 7 w 26"/>
                  <a:gd name="T5" fmla="*/ 40 h 153"/>
                  <a:gd name="T6" fmla="*/ 7 w 26"/>
                  <a:gd name="T7" fmla="*/ 77 h 153"/>
                  <a:gd name="T8" fmla="*/ 5 w 26"/>
                  <a:gd name="T9" fmla="*/ 114 h 153"/>
                  <a:gd name="T10" fmla="*/ 3 w 26"/>
                  <a:gd name="T11" fmla="*/ 153 h 153"/>
                  <a:gd name="T12" fmla="*/ 19 w 26"/>
                  <a:gd name="T13" fmla="*/ 153 h 153"/>
                  <a:gd name="T14" fmla="*/ 22 w 26"/>
                  <a:gd name="T15" fmla="*/ 114 h 153"/>
                  <a:gd name="T16" fmla="*/ 26 w 26"/>
                  <a:gd name="T17" fmla="*/ 77 h 153"/>
                  <a:gd name="T18" fmla="*/ 23 w 26"/>
                  <a:gd name="T19" fmla="*/ 40 h 153"/>
                  <a:gd name="T20" fmla="*/ 16 w 26"/>
                  <a:gd name="T21" fmla="*/ 0 h 153"/>
                  <a:gd name="T22" fmla="*/ 16 w 26"/>
                  <a:gd name="T23" fmla="*/ 0 h 153"/>
                  <a:gd name="T24" fmla="*/ 0 w 26"/>
                  <a:gd name="T25" fmla="*/ 3 h 1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53"/>
                  <a:gd name="T41" fmla="*/ 26 w 26"/>
                  <a:gd name="T42" fmla="*/ 153 h 1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53">
                    <a:moveTo>
                      <a:pt x="0" y="3"/>
                    </a:moveTo>
                    <a:lnTo>
                      <a:pt x="0" y="3"/>
                    </a:lnTo>
                    <a:lnTo>
                      <a:pt x="7" y="40"/>
                    </a:lnTo>
                    <a:lnTo>
                      <a:pt x="7" y="77"/>
                    </a:lnTo>
                    <a:lnTo>
                      <a:pt x="5" y="114"/>
                    </a:lnTo>
                    <a:lnTo>
                      <a:pt x="3" y="153"/>
                    </a:lnTo>
                    <a:lnTo>
                      <a:pt x="19" y="153"/>
                    </a:lnTo>
                    <a:lnTo>
                      <a:pt x="22" y="114"/>
                    </a:lnTo>
                    <a:lnTo>
                      <a:pt x="26" y="77"/>
                    </a:lnTo>
                    <a:lnTo>
                      <a:pt x="23" y="40"/>
                    </a:lnTo>
                    <a:lnTo>
                      <a:pt x="16" y="0"/>
                    </a:lnTo>
                    <a:lnTo>
                      <a:pt x="0" y="3"/>
                    </a:lnTo>
                    <a:close/>
                  </a:path>
                </a:pathLst>
              </a:custGeom>
              <a:solidFill>
                <a:srgbClr val="000000"/>
              </a:solidFill>
              <a:ln w="9525">
                <a:noFill/>
                <a:round/>
                <a:headEnd/>
                <a:tailEnd/>
              </a:ln>
            </p:spPr>
            <p:txBody>
              <a:bodyPr/>
              <a:lstStyle/>
              <a:p>
                <a:endParaRPr lang="en-US"/>
              </a:p>
            </p:txBody>
          </p:sp>
          <p:sp>
            <p:nvSpPr>
              <p:cNvPr id="31" name="Freeform 38"/>
              <p:cNvSpPr>
                <a:spLocks/>
              </p:cNvSpPr>
              <p:nvPr/>
            </p:nvSpPr>
            <p:spPr bwMode="auto">
              <a:xfrm>
                <a:off x="2037" y="2256"/>
                <a:ext cx="22" cy="67"/>
              </a:xfrm>
              <a:custGeom>
                <a:avLst/>
                <a:gdLst>
                  <a:gd name="T0" fmla="*/ 0 w 43"/>
                  <a:gd name="T1" fmla="*/ 3 h 136"/>
                  <a:gd name="T2" fmla="*/ 0 w 43"/>
                  <a:gd name="T3" fmla="*/ 3 h 136"/>
                  <a:gd name="T4" fmla="*/ 6 w 43"/>
                  <a:gd name="T5" fmla="*/ 36 h 136"/>
                  <a:gd name="T6" fmla="*/ 12 w 43"/>
                  <a:gd name="T7" fmla="*/ 69 h 136"/>
                  <a:gd name="T8" fmla="*/ 19 w 43"/>
                  <a:gd name="T9" fmla="*/ 102 h 136"/>
                  <a:gd name="T10" fmla="*/ 27 w 43"/>
                  <a:gd name="T11" fmla="*/ 136 h 136"/>
                  <a:gd name="T12" fmla="*/ 43 w 43"/>
                  <a:gd name="T13" fmla="*/ 133 h 136"/>
                  <a:gd name="T14" fmla="*/ 35 w 43"/>
                  <a:gd name="T15" fmla="*/ 100 h 136"/>
                  <a:gd name="T16" fmla="*/ 28 w 43"/>
                  <a:gd name="T17" fmla="*/ 66 h 136"/>
                  <a:gd name="T18" fmla="*/ 22 w 43"/>
                  <a:gd name="T19" fmla="*/ 34 h 136"/>
                  <a:gd name="T20" fmla="*/ 16 w 43"/>
                  <a:gd name="T21" fmla="*/ 0 h 136"/>
                  <a:gd name="T22" fmla="*/ 16 w 43"/>
                  <a:gd name="T23" fmla="*/ 0 h 136"/>
                  <a:gd name="T24" fmla="*/ 0 w 43"/>
                  <a:gd name="T25" fmla="*/ 3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36"/>
                  <a:gd name="T41" fmla="*/ 43 w 43"/>
                  <a:gd name="T42" fmla="*/ 136 h 1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36">
                    <a:moveTo>
                      <a:pt x="0" y="3"/>
                    </a:moveTo>
                    <a:lnTo>
                      <a:pt x="0" y="3"/>
                    </a:lnTo>
                    <a:lnTo>
                      <a:pt x="6" y="36"/>
                    </a:lnTo>
                    <a:lnTo>
                      <a:pt x="12" y="69"/>
                    </a:lnTo>
                    <a:lnTo>
                      <a:pt x="19" y="102"/>
                    </a:lnTo>
                    <a:lnTo>
                      <a:pt x="27" y="136"/>
                    </a:lnTo>
                    <a:lnTo>
                      <a:pt x="43" y="133"/>
                    </a:lnTo>
                    <a:lnTo>
                      <a:pt x="35" y="100"/>
                    </a:lnTo>
                    <a:lnTo>
                      <a:pt x="28" y="66"/>
                    </a:lnTo>
                    <a:lnTo>
                      <a:pt x="22" y="34"/>
                    </a:lnTo>
                    <a:lnTo>
                      <a:pt x="16" y="0"/>
                    </a:lnTo>
                    <a:lnTo>
                      <a:pt x="0" y="3"/>
                    </a:lnTo>
                    <a:close/>
                  </a:path>
                </a:pathLst>
              </a:custGeom>
              <a:solidFill>
                <a:srgbClr val="000000"/>
              </a:solidFill>
              <a:ln w="9525">
                <a:noFill/>
                <a:round/>
                <a:headEnd/>
                <a:tailEnd/>
              </a:ln>
            </p:spPr>
            <p:txBody>
              <a:bodyPr/>
              <a:lstStyle/>
              <a:p>
                <a:endParaRPr lang="en-US"/>
              </a:p>
            </p:txBody>
          </p:sp>
          <p:sp>
            <p:nvSpPr>
              <p:cNvPr id="32" name="Freeform 39"/>
              <p:cNvSpPr>
                <a:spLocks/>
              </p:cNvSpPr>
              <p:nvPr/>
            </p:nvSpPr>
            <p:spPr bwMode="auto">
              <a:xfrm>
                <a:off x="2025" y="2165"/>
                <a:ext cx="20" cy="92"/>
              </a:xfrm>
              <a:custGeom>
                <a:avLst/>
                <a:gdLst>
                  <a:gd name="T0" fmla="*/ 0 w 40"/>
                  <a:gd name="T1" fmla="*/ 3 h 184"/>
                  <a:gd name="T2" fmla="*/ 0 w 40"/>
                  <a:gd name="T3" fmla="*/ 3 h 184"/>
                  <a:gd name="T4" fmla="*/ 9 w 40"/>
                  <a:gd name="T5" fmla="*/ 48 h 184"/>
                  <a:gd name="T6" fmla="*/ 15 w 40"/>
                  <a:gd name="T7" fmla="*/ 93 h 184"/>
                  <a:gd name="T8" fmla="*/ 19 w 40"/>
                  <a:gd name="T9" fmla="*/ 137 h 184"/>
                  <a:gd name="T10" fmla="*/ 24 w 40"/>
                  <a:gd name="T11" fmla="*/ 184 h 184"/>
                  <a:gd name="T12" fmla="*/ 40 w 40"/>
                  <a:gd name="T13" fmla="*/ 181 h 184"/>
                  <a:gd name="T14" fmla="*/ 35 w 40"/>
                  <a:gd name="T15" fmla="*/ 137 h 184"/>
                  <a:gd name="T16" fmla="*/ 31 w 40"/>
                  <a:gd name="T17" fmla="*/ 93 h 184"/>
                  <a:gd name="T18" fmla="*/ 26 w 40"/>
                  <a:gd name="T19" fmla="*/ 46 h 184"/>
                  <a:gd name="T20" fmla="*/ 16 w 40"/>
                  <a:gd name="T21" fmla="*/ 0 h 184"/>
                  <a:gd name="T22" fmla="*/ 16 w 40"/>
                  <a:gd name="T23" fmla="*/ 0 h 184"/>
                  <a:gd name="T24" fmla="*/ 0 w 40"/>
                  <a:gd name="T25" fmla="*/ 3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84"/>
                  <a:gd name="T41" fmla="*/ 40 w 40"/>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84">
                    <a:moveTo>
                      <a:pt x="0" y="3"/>
                    </a:moveTo>
                    <a:lnTo>
                      <a:pt x="0" y="3"/>
                    </a:lnTo>
                    <a:lnTo>
                      <a:pt x="9" y="48"/>
                    </a:lnTo>
                    <a:lnTo>
                      <a:pt x="15" y="93"/>
                    </a:lnTo>
                    <a:lnTo>
                      <a:pt x="19" y="137"/>
                    </a:lnTo>
                    <a:lnTo>
                      <a:pt x="24" y="184"/>
                    </a:lnTo>
                    <a:lnTo>
                      <a:pt x="40" y="181"/>
                    </a:lnTo>
                    <a:lnTo>
                      <a:pt x="35" y="137"/>
                    </a:lnTo>
                    <a:lnTo>
                      <a:pt x="31" y="93"/>
                    </a:lnTo>
                    <a:lnTo>
                      <a:pt x="26" y="46"/>
                    </a:lnTo>
                    <a:lnTo>
                      <a:pt x="16" y="0"/>
                    </a:lnTo>
                    <a:lnTo>
                      <a:pt x="0" y="3"/>
                    </a:lnTo>
                    <a:close/>
                  </a:path>
                </a:pathLst>
              </a:custGeom>
              <a:solidFill>
                <a:srgbClr val="000000"/>
              </a:solidFill>
              <a:ln w="9525">
                <a:noFill/>
                <a:round/>
                <a:headEnd/>
                <a:tailEnd/>
              </a:ln>
            </p:spPr>
            <p:txBody>
              <a:bodyPr/>
              <a:lstStyle/>
              <a:p>
                <a:endParaRPr lang="en-US"/>
              </a:p>
            </p:txBody>
          </p:sp>
          <p:sp>
            <p:nvSpPr>
              <p:cNvPr id="33" name="Freeform 40"/>
              <p:cNvSpPr>
                <a:spLocks/>
              </p:cNvSpPr>
              <p:nvPr/>
            </p:nvSpPr>
            <p:spPr bwMode="auto">
              <a:xfrm>
                <a:off x="2008" y="2124"/>
                <a:ext cx="25" cy="42"/>
              </a:xfrm>
              <a:custGeom>
                <a:avLst/>
                <a:gdLst>
                  <a:gd name="T0" fmla="*/ 0 w 50"/>
                  <a:gd name="T1" fmla="*/ 11 h 85"/>
                  <a:gd name="T2" fmla="*/ 0 w 50"/>
                  <a:gd name="T3" fmla="*/ 11 h 85"/>
                  <a:gd name="T4" fmla="*/ 13 w 50"/>
                  <a:gd name="T5" fmla="*/ 26 h 85"/>
                  <a:gd name="T6" fmla="*/ 21 w 50"/>
                  <a:gd name="T7" fmla="*/ 43 h 85"/>
                  <a:gd name="T8" fmla="*/ 29 w 50"/>
                  <a:gd name="T9" fmla="*/ 65 h 85"/>
                  <a:gd name="T10" fmla="*/ 34 w 50"/>
                  <a:gd name="T11" fmla="*/ 85 h 85"/>
                  <a:gd name="T12" fmla="*/ 50 w 50"/>
                  <a:gd name="T13" fmla="*/ 82 h 85"/>
                  <a:gd name="T14" fmla="*/ 45 w 50"/>
                  <a:gd name="T15" fmla="*/ 59 h 85"/>
                  <a:gd name="T16" fmla="*/ 37 w 50"/>
                  <a:gd name="T17" fmla="*/ 38 h 85"/>
                  <a:gd name="T18" fmla="*/ 26 w 50"/>
                  <a:gd name="T19" fmla="*/ 18 h 85"/>
                  <a:gd name="T20" fmla="*/ 11 w 50"/>
                  <a:gd name="T21" fmla="*/ 0 h 85"/>
                  <a:gd name="T22" fmla="*/ 11 w 50"/>
                  <a:gd name="T23" fmla="*/ 0 h 85"/>
                  <a:gd name="T24" fmla="*/ 0 w 50"/>
                  <a:gd name="T25" fmla="*/ 11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85"/>
                  <a:gd name="T41" fmla="*/ 50 w 50"/>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85">
                    <a:moveTo>
                      <a:pt x="0" y="11"/>
                    </a:moveTo>
                    <a:lnTo>
                      <a:pt x="0" y="11"/>
                    </a:lnTo>
                    <a:lnTo>
                      <a:pt x="13" y="26"/>
                    </a:lnTo>
                    <a:lnTo>
                      <a:pt x="21" y="43"/>
                    </a:lnTo>
                    <a:lnTo>
                      <a:pt x="29" y="65"/>
                    </a:lnTo>
                    <a:lnTo>
                      <a:pt x="34" y="85"/>
                    </a:lnTo>
                    <a:lnTo>
                      <a:pt x="50" y="82"/>
                    </a:lnTo>
                    <a:lnTo>
                      <a:pt x="45" y="59"/>
                    </a:lnTo>
                    <a:lnTo>
                      <a:pt x="37" y="38"/>
                    </a:lnTo>
                    <a:lnTo>
                      <a:pt x="26" y="18"/>
                    </a:lnTo>
                    <a:lnTo>
                      <a:pt x="11" y="0"/>
                    </a:lnTo>
                    <a:lnTo>
                      <a:pt x="0" y="11"/>
                    </a:lnTo>
                    <a:close/>
                  </a:path>
                </a:pathLst>
              </a:custGeom>
              <a:solidFill>
                <a:srgbClr val="000000"/>
              </a:solidFill>
              <a:ln w="9525">
                <a:noFill/>
                <a:round/>
                <a:headEnd/>
                <a:tailEnd/>
              </a:ln>
            </p:spPr>
            <p:txBody>
              <a:bodyPr/>
              <a:lstStyle/>
              <a:p>
                <a:endParaRPr lang="en-US"/>
              </a:p>
            </p:txBody>
          </p:sp>
          <p:sp>
            <p:nvSpPr>
              <p:cNvPr id="34" name="Freeform 41"/>
              <p:cNvSpPr>
                <a:spLocks/>
              </p:cNvSpPr>
              <p:nvPr/>
            </p:nvSpPr>
            <p:spPr bwMode="auto">
              <a:xfrm>
                <a:off x="1964" y="2110"/>
                <a:ext cx="50" cy="19"/>
              </a:xfrm>
              <a:custGeom>
                <a:avLst/>
                <a:gdLst>
                  <a:gd name="T0" fmla="*/ 3 w 99"/>
                  <a:gd name="T1" fmla="*/ 21 h 39"/>
                  <a:gd name="T2" fmla="*/ 3 w 99"/>
                  <a:gd name="T3" fmla="*/ 21 h 39"/>
                  <a:gd name="T4" fmla="*/ 16 w 99"/>
                  <a:gd name="T5" fmla="*/ 19 h 39"/>
                  <a:gd name="T6" fmla="*/ 27 w 99"/>
                  <a:gd name="T7" fmla="*/ 19 h 39"/>
                  <a:gd name="T8" fmla="*/ 40 w 99"/>
                  <a:gd name="T9" fmla="*/ 19 h 39"/>
                  <a:gd name="T10" fmla="*/ 51 w 99"/>
                  <a:gd name="T11" fmla="*/ 19 h 39"/>
                  <a:gd name="T12" fmla="*/ 62 w 99"/>
                  <a:gd name="T13" fmla="*/ 23 h 39"/>
                  <a:gd name="T14" fmla="*/ 71 w 99"/>
                  <a:gd name="T15" fmla="*/ 27 h 39"/>
                  <a:gd name="T16" fmla="*/ 79 w 99"/>
                  <a:gd name="T17" fmla="*/ 32 h 39"/>
                  <a:gd name="T18" fmla="*/ 88 w 99"/>
                  <a:gd name="T19" fmla="*/ 39 h 39"/>
                  <a:gd name="T20" fmla="*/ 99 w 99"/>
                  <a:gd name="T21" fmla="*/ 28 h 39"/>
                  <a:gd name="T22" fmla="*/ 90 w 99"/>
                  <a:gd name="T23" fmla="*/ 19 h 39"/>
                  <a:gd name="T24" fmla="*/ 79 w 99"/>
                  <a:gd name="T25" fmla="*/ 11 h 39"/>
                  <a:gd name="T26" fmla="*/ 67 w 99"/>
                  <a:gd name="T27" fmla="*/ 7 h 39"/>
                  <a:gd name="T28" fmla="*/ 54 w 99"/>
                  <a:gd name="T29" fmla="*/ 3 h 39"/>
                  <a:gd name="T30" fmla="*/ 40 w 99"/>
                  <a:gd name="T31" fmla="*/ 0 h 39"/>
                  <a:gd name="T32" fmla="*/ 27 w 99"/>
                  <a:gd name="T33" fmla="*/ 0 h 39"/>
                  <a:gd name="T34" fmla="*/ 13 w 99"/>
                  <a:gd name="T35" fmla="*/ 3 h 39"/>
                  <a:gd name="T36" fmla="*/ 0 w 99"/>
                  <a:gd name="T37" fmla="*/ 5 h 39"/>
                  <a:gd name="T38" fmla="*/ 0 w 99"/>
                  <a:gd name="T39" fmla="*/ 5 h 39"/>
                  <a:gd name="T40" fmla="*/ 3 w 99"/>
                  <a:gd name="T41" fmla="*/ 21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
                  <a:gd name="T64" fmla="*/ 0 h 39"/>
                  <a:gd name="T65" fmla="*/ 99 w 9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 h="39">
                    <a:moveTo>
                      <a:pt x="3" y="21"/>
                    </a:moveTo>
                    <a:lnTo>
                      <a:pt x="3" y="21"/>
                    </a:lnTo>
                    <a:lnTo>
                      <a:pt x="16" y="19"/>
                    </a:lnTo>
                    <a:lnTo>
                      <a:pt x="27" y="19"/>
                    </a:lnTo>
                    <a:lnTo>
                      <a:pt x="40" y="19"/>
                    </a:lnTo>
                    <a:lnTo>
                      <a:pt x="51" y="19"/>
                    </a:lnTo>
                    <a:lnTo>
                      <a:pt x="62" y="23"/>
                    </a:lnTo>
                    <a:lnTo>
                      <a:pt x="71" y="27"/>
                    </a:lnTo>
                    <a:lnTo>
                      <a:pt x="79" y="32"/>
                    </a:lnTo>
                    <a:lnTo>
                      <a:pt x="88" y="39"/>
                    </a:lnTo>
                    <a:lnTo>
                      <a:pt x="99" y="28"/>
                    </a:lnTo>
                    <a:lnTo>
                      <a:pt x="90" y="19"/>
                    </a:lnTo>
                    <a:lnTo>
                      <a:pt x="79" y="11"/>
                    </a:lnTo>
                    <a:lnTo>
                      <a:pt x="67" y="7"/>
                    </a:lnTo>
                    <a:lnTo>
                      <a:pt x="54" y="3"/>
                    </a:lnTo>
                    <a:lnTo>
                      <a:pt x="40" y="0"/>
                    </a:lnTo>
                    <a:lnTo>
                      <a:pt x="27" y="0"/>
                    </a:lnTo>
                    <a:lnTo>
                      <a:pt x="13" y="3"/>
                    </a:lnTo>
                    <a:lnTo>
                      <a:pt x="0" y="5"/>
                    </a:lnTo>
                    <a:lnTo>
                      <a:pt x="3" y="21"/>
                    </a:lnTo>
                    <a:close/>
                  </a:path>
                </a:pathLst>
              </a:custGeom>
              <a:solidFill>
                <a:srgbClr val="000000"/>
              </a:solidFill>
              <a:ln w="9525">
                <a:noFill/>
                <a:round/>
                <a:headEnd/>
                <a:tailEnd/>
              </a:ln>
            </p:spPr>
            <p:txBody>
              <a:bodyPr/>
              <a:lstStyle/>
              <a:p>
                <a:endParaRPr lang="en-US"/>
              </a:p>
            </p:txBody>
          </p:sp>
          <p:sp>
            <p:nvSpPr>
              <p:cNvPr id="35" name="Freeform 42"/>
              <p:cNvSpPr>
                <a:spLocks/>
              </p:cNvSpPr>
              <p:nvPr/>
            </p:nvSpPr>
            <p:spPr bwMode="auto">
              <a:xfrm>
                <a:off x="1932" y="2113"/>
                <a:ext cx="33" cy="36"/>
              </a:xfrm>
              <a:custGeom>
                <a:avLst/>
                <a:gdLst>
                  <a:gd name="T0" fmla="*/ 18 w 68"/>
                  <a:gd name="T1" fmla="*/ 73 h 73"/>
                  <a:gd name="T2" fmla="*/ 19 w 68"/>
                  <a:gd name="T3" fmla="*/ 73 h 73"/>
                  <a:gd name="T4" fmla="*/ 19 w 68"/>
                  <a:gd name="T5" fmla="*/ 62 h 73"/>
                  <a:gd name="T6" fmla="*/ 22 w 68"/>
                  <a:gd name="T7" fmla="*/ 53 h 73"/>
                  <a:gd name="T8" fmla="*/ 26 w 68"/>
                  <a:gd name="T9" fmla="*/ 45 h 73"/>
                  <a:gd name="T10" fmla="*/ 33 w 68"/>
                  <a:gd name="T11" fmla="*/ 37 h 73"/>
                  <a:gd name="T12" fmla="*/ 39 w 68"/>
                  <a:gd name="T13" fmla="*/ 31 h 73"/>
                  <a:gd name="T14" fmla="*/ 47 w 68"/>
                  <a:gd name="T15" fmla="*/ 25 h 73"/>
                  <a:gd name="T16" fmla="*/ 57 w 68"/>
                  <a:gd name="T17" fmla="*/ 20 h 73"/>
                  <a:gd name="T18" fmla="*/ 68 w 68"/>
                  <a:gd name="T19" fmla="*/ 16 h 73"/>
                  <a:gd name="T20" fmla="*/ 65 w 68"/>
                  <a:gd name="T21" fmla="*/ 0 h 73"/>
                  <a:gd name="T22" fmla="*/ 51 w 68"/>
                  <a:gd name="T23" fmla="*/ 4 h 73"/>
                  <a:gd name="T24" fmla="*/ 39 w 68"/>
                  <a:gd name="T25" fmla="*/ 11 h 73"/>
                  <a:gd name="T26" fmla="*/ 29 w 68"/>
                  <a:gd name="T27" fmla="*/ 18 h 73"/>
                  <a:gd name="T28" fmla="*/ 19 w 68"/>
                  <a:gd name="T29" fmla="*/ 26 h 73"/>
                  <a:gd name="T30" fmla="*/ 12 w 68"/>
                  <a:gd name="T31" fmla="*/ 37 h 73"/>
                  <a:gd name="T32" fmla="*/ 6 w 68"/>
                  <a:gd name="T33" fmla="*/ 47 h 73"/>
                  <a:gd name="T34" fmla="*/ 3 w 68"/>
                  <a:gd name="T35" fmla="*/ 59 h 73"/>
                  <a:gd name="T36" fmla="*/ 0 w 68"/>
                  <a:gd name="T37" fmla="*/ 73 h 73"/>
                  <a:gd name="T38" fmla="*/ 2 w 68"/>
                  <a:gd name="T39" fmla="*/ 73 h 73"/>
                  <a:gd name="T40" fmla="*/ 18 w 68"/>
                  <a:gd name="T41" fmla="*/ 73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73"/>
                  <a:gd name="T65" fmla="*/ 68 w 68"/>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73">
                    <a:moveTo>
                      <a:pt x="18" y="73"/>
                    </a:moveTo>
                    <a:lnTo>
                      <a:pt x="19" y="73"/>
                    </a:lnTo>
                    <a:lnTo>
                      <a:pt x="19" y="62"/>
                    </a:lnTo>
                    <a:lnTo>
                      <a:pt x="22" y="53"/>
                    </a:lnTo>
                    <a:lnTo>
                      <a:pt x="26" y="45"/>
                    </a:lnTo>
                    <a:lnTo>
                      <a:pt x="33" y="37"/>
                    </a:lnTo>
                    <a:lnTo>
                      <a:pt x="39" y="31"/>
                    </a:lnTo>
                    <a:lnTo>
                      <a:pt x="47" y="25"/>
                    </a:lnTo>
                    <a:lnTo>
                      <a:pt x="57" y="20"/>
                    </a:lnTo>
                    <a:lnTo>
                      <a:pt x="68" y="16"/>
                    </a:lnTo>
                    <a:lnTo>
                      <a:pt x="65" y="0"/>
                    </a:lnTo>
                    <a:lnTo>
                      <a:pt x="51" y="4"/>
                    </a:lnTo>
                    <a:lnTo>
                      <a:pt x="39" y="11"/>
                    </a:lnTo>
                    <a:lnTo>
                      <a:pt x="29" y="18"/>
                    </a:lnTo>
                    <a:lnTo>
                      <a:pt x="19" y="26"/>
                    </a:lnTo>
                    <a:lnTo>
                      <a:pt x="12" y="37"/>
                    </a:lnTo>
                    <a:lnTo>
                      <a:pt x="6" y="47"/>
                    </a:lnTo>
                    <a:lnTo>
                      <a:pt x="3" y="59"/>
                    </a:lnTo>
                    <a:lnTo>
                      <a:pt x="0" y="73"/>
                    </a:lnTo>
                    <a:lnTo>
                      <a:pt x="2" y="73"/>
                    </a:lnTo>
                    <a:lnTo>
                      <a:pt x="18" y="73"/>
                    </a:lnTo>
                    <a:close/>
                  </a:path>
                </a:pathLst>
              </a:custGeom>
              <a:solidFill>
                <a:srgbClr val="000000"/>
              </a:solidFill>
              <a:ln w="9525">
                <a:noFill/>
                <a:round/>
                <a:headEnd/>
                <a:tailEnd/>
              </a:ln>
            </p:spPr>
            <p:txBody>
              <a:bodyPr/>
              <a:lstStyle/>
              <a:p>
                <a:endParaRPr lang="en-US"/>
              </a:p>
            </p:txBody>
          </p:sp>
          <p:sp>
            <p:nvSpPr>
              <p:cNvPr id="36" name="Freeform 43"/>
              <p:cNvSpPr>
                <a:spLocks/>
              </p:cNvSpPr>
              <p:nvPr/>
            </p:nvSpPr>
            <p:spPr bwMode="auto">
              <a:xfrm>
                <a:off x="1932" y="2149"/>
                <a:ext cx="19" cy="142"/>
              </a:xfrm>
              <a:custGeom>
                <a:avLst/>
                <a:gdLst>
                  <a:gd name="T0" fmla="*/ 37 w 37"/>
                  <a:gd name="T1" fmla="*/ 284 h 284"/>
                  <a:gd name="T2" fmla="*/ 37 w 37"/>
                  <a:gd name="T3" fmla="*/ 284 h 284"/>
                  <a:gd name="T4" fmla="*/ 36 w 37"/>
                  <a:gd name="T5" fmla="*/ 212 h 284"/>
                  <a:gd name="T6" fmla="*/ 29 w 37"/>
                  <a:gd name="T7" fmla="*/ 142 h 284"/>
                  <a:gd name="T8" fmla="*/ 20 w 37"/>
                  <a:gd name="T9" fmla="*/ 72 h 284"/>
                  <a:gd name="T10" fmla="*/ 16 w 37"/>
                  <a:gd name="T11" fmla="*/ 0 h 284"/>
                  <a:gd name="T12" fmla="*/ 0 w 37"/>
                  <a:gd name="T13" fmla="*/ 0 h 284"/>
                  <a:gd name="T14" fmla="*/ 4 w 37"/>
                  <a:gd name="T15" fmla="*/ 72 h 284"/>
                  <a:gd name="T16" fmla="*/ 13 w 37"/>
                  <a:gd name="T17" fmla="*/ 142 h 284"/>
                  <a:gd name="T18" fmla="*/ 20 w 37"/>
                  <a:gd name="T19" fmla="*/ 212 h 284"/>
                  <a:gd name="T20" fmla="*/ 21 w 37"/>
                  <a:gd name="T21" fmla="*/ 284 h 284"/>
                  <a:gd name="T22" fmla="*/ 21 w 37"/>
                  <a:gd name="T23" fmla="*/ 284 h 284"/>
                  <a:gd name="T24" fmla="*/ 37 w 37"/>
                  <a:gd name="T25" fmla="*/ 284 h 2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84"/>
                  <a:gd name="T41" fmla="*/ 37 w 37"/>
                  <a:gd name="T42" fmla="*/ 284 h 2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84">
                    <a:moveTo>
                      <a:pt x="37" y="284"/>
                    </a:moveTo>
                    <a:lnTo>
                      <a:pt x="37" y="284"/>
                    </a:lnTo>
                    <a:lnTo>
                      <a:pt x="36" y="212"/>
                    </a:lnTo>
                    <a:lnTo>
                      <a:pt x="29" y="142"/>
                    </a:lnTo>
                    <a:lnTo>
                      <a:pt x="20" y="72"/>
                    </a:lnTo>
                    <a:lnTo>
                      <a:pt x="16" y="0"/>
                    </a:lnTo>
                    <a:lnTo>
                      <a:pt x="0" y="0"/>
                    </a:lnTo>
                    <a:lnTo>
                      <a:pt x="4" y="72"/>
                    </a:lnTo>
                    <a:lnTo>
                      <a:pt x="13" y="142"/>
                    </a:lnTo>
                    <a:lnTo>
                      <a:pt x="20" y="212"/>
                    </a:lnTo>
                    <a:lnTo>
                      <a:pt x="21" y="284"/>
                    </a:lnTo>
                    <a:lnTo>
                      <a:pt x="37" y="284"/>
                    </a:lnTo>
                    <a:close/>
                  </a:path>
                </a:pathLst>
              </a:custGeom>
              <a:solidFill>
                <a:srgbClr val="000000"/>
              </a:solidFill>
              <a:ln w="9525">
                <a:noFill/>
                <a:round/>
                <a:headEnd/>
                <a:tailEnd/>
              </a:ln>
            </p:spPr>
            <p:txBody>
              <a:bodyPr/>
              <a:lstStyle/>
              <a:p>
                <a:endParaRPr lang="en-US"/>
              </a:p>
            </p:txBody>
          </p:sp>
          <p:sp>
            <p:nvSpPr>
              <p:cNvPr id="37" name="Freeform 44"/>
              <p:cNvSpPr>
                <a:spLocks/>
              </p:cNvSpPr>
              <p:nvPr/>
            </p:nvSpPr>
            <p:spPr bwMode="auto">
              <a:xfrm>
                <a:off x="1938" y="2291"/>
                <a:ext cx="13" cy="71"/>
              </a:xfrm>
              <a:custGeom>
                <a:avLst/>
                <a:gdLst>
                  <a:gd name="T0" fmla="*/ 20 w 25"/>
                  <a:gd name="T1" fmla="*/ 139 h 141"/>
                  <a:gd name="T2" fmla="*/ 20 w 25"/>
                  <a:gd name="T3" fmla="*/ 140 h 141"/>
                  <a:gd name="T4" fmla="*/ 19 w 25"/>
                  <a:gd name="T5" fmla="*/ 105 h 141"/>
                  <a:gd name="T6" fmla="*/ 19 w 25"/>
                  <a:gd name="T7" fmla="*/ 71 h 141"/>
                  <a:gd name="T8" fmla="*/ 23 w 25"/>
                  <a:gd name="T9" fmla="*/ 37 h 141"/>
                  <a:gd name="T10" fmla="*/ 25 w 25"/>
                  <a:gd name="T11" fmla="*/ 0 h 141"/>
                  <a:gd name="T12" fmla="*/ 9 w 25"/>
                  <a:gd name="T13" fmla="*/ 0 h 141"/>
                  <a:gd name="T14" fmla="*/ 7 w 25"/>
                  <a:gd name="T15" fmla="*/ 37 h 141"/>
                  <a:gd name="T16" fmla="*/ 3 w 25"/>
                  <a:gd name="T17" fmla="*/ 71 h 141"/>
                  <a:gd name="T18" fmla="*/ 0 w 25"/>
                  <a:gd name="T19" fmla="*/ 105 h 141"/>
                  <a:gd name="T20" fmla="*/ 4 w 25"/>
                  <a:gd name="T21" fmla="*/ 140 h 141"/>
                  <a:gd name="T22" fmla="*/ 4 w 25"/>
                  <a:gd name="T23" fmla="*/ 141 h 141"/>
                  <a:gd name="T24" fmla="*/ 20 w 25"/>
                  <a:gd name="T25" fmla="*/ 139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41"/>
                  <a:gd name="T41" fmla="*/ 25 w 25"/>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41">
                    <a:moveTo>
                      <a:pt x="20" y="139"/>
                    </a:moveTo>
                    <a:lnTo>
                      <a:pt x="20" y="140"/>
                    </a:lnTo>
                    <a:lnTo>
                      <a:pt x="19" y="105"/>
                    </a:lnTo>
                    <a:lnTo>
                      <a:pt x="19" y="71"/>
                    </a:lnTo>
                    <a:lnTo>
                      <a:pt x="23" y="37"/>
                    </a:lnTo>
                    <a:lnTo>
                      <a:pt x="25" y="0"/>
                    </a:lnTo>
                    <a:lnTo>
                      <a:pt x="9" y="0"/>
                    </a:lnTo>
                    <a:lnTo>
                      <a:pt x="7" y="37"/>
                    </a:lnTo>
                    <a:lnTo>
                      <a:pt x="3" y="71"/>
                    </a:lnTo>
                    <a:lnTo>
                      <a:pt x="0" y="105"/>
                    </a:lnTo>
                    <a:lnTo>
                      <a:pt x="4" y="140"/>
                    </a:lnTo>
                    <a:lnTo>
                      <a:pt x="4" y="141"/>
                    </a:lnTo>
                    <a:lnTo>
                      <a:pt x="20" y="139"/>
                    </a:lnTo>
                    <a:close/>
                  </a:path>
                </a:pathLst>
              </a:custGeom>
              <a:solidFill>
                <a:srgbClr val="000000"/>
              </a:solidFill>
              <a:ln w="9525">
                <a:noFill/>
                <a:round/>
                <a:headEnd/>
                <a:tailEnd/>
              </a:ln>
            </p:spPr>
            <p:txBody>
              <a:bodyPr/>
              <a:lstStyle/>
              <a:p>
                <a:endParaRPr lang="en-US"/>
              </a:p>
            </p:txBody>
          </p:sp>
          <p:sp>
            <p:nvSpPr>
              <p:cNvPr id="38" name="Freeform 45"/>
              <p:cNvSpPr>
                <a:spLocks/>
              </p:cNvSpPr>
              <p:nvPr/>
            </p:nvSpPr>
            <p:spPr bwMode="auto">
              <a:xfrm>
                <a:off x="1940" y="2360"/>
                <a:ext cx="16" cy="49"/>
              </a:xfrm>
              <a:custGeom>
                <a:avLst/>
                <a:gdLst>
                  <a:gd name="T0" fmla="*/ 31 w 31"/>
                  <a:gd name="T1" fmla="*/ 96 h 96"/>
                  <a:gd name="T2" fmla="*/ 31 w 31"/>
                  <a:gd name="T3" fmla="*/ 96 h 96"/>
                  <a:gd name="T4" fmla="*/ 29 w 31"/>
                  <a:gd name="T5" fmla="*/ 72 h 96"/>
                  <a:gd name="T6" fmla="*/ 25 w 31"/>
                  <a:gd name="T7" fmla="*/ 47 h 96"/>
                  <a:gd name="T8" fmla="*/ 21 w 31"/>
                  <a:gd name="T9" fmla="*/ 24 h 96"/>
                  <a:gd name="T10" fmla="*/ 16 w 31"/>
                  <a:gd name="T11" fmla="*/ 0 h 96"/>
                  <a:gd name="T12" fmla="*/ 0 w 31"/>
                  <a:gd name="T13" fmla="*/ 2 h 96"/>
                  <a:gd name="T14" fmla="*/ 5 w 31"/>
                  <a:gd name="T15" fmla="*/ 26 h 96"/>
                  <a:gd name="T16" fmla="*/ 9 w 31"/>
                  <a:gd name="T17" fmla="*/ 49 h 96"/>
                  <a:gd name="T18" fmla="*/ 13 w 31"/>
                  <a:gd name="T19" fmla="*/ 72 h 96"/>
                  <a:gd name="T20" fmla="*/ 15 w 31"/>
                  <a:gd name="T21" fmla="*/ 96 h 96"/>
                  <a:gd name="T22" fmla="*/ 15 w 31"/>
                  <a:gd name="T23" fmla="*/ 96 h 96"/>
                  <a:gd name="T24" fmla="*/ 31 w 31"/>
                  <a:gd name="T25" fmla="*/ 96 h 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96"/>
                  <a:gd name="T41" fmla="*/ 31 w 31"/>
                  <a:gd name="T42" fmla="*/ 96 h 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96">
                    <a:moveTo>
                      <a:pt x="31" y="96"/>
                    </a:moveTo>
                    <a:lnTo>
                      <a:pt x="31" y="96"/>
                    </a:lnTo>
                    <a:lnTo>
                      <a:pt x="29" y="72"/>
                    </a:lnTo>
                    <a:lnTo>
                      <a:pt x="25" y="47"/>
                    </a:lnTo>
                    <a:lnTo>
                      <a:pt x="21" y="24"/>
                    </a:lnTo>
                    <a:lnTo>
                      <a:pt x="16" y="0"/>
                    </a:lnTo>
                    <a:lnTo>
                      <a:pt x="0" y="2"/>
                    </a:lnTo>
                    <a:lnTo>
                      <a:pt x="5" y="26"/>
                    </a:lnTo>
                    <a:lnTo>
                      <a:pt x="9" y="49"/>
                    </a:lnTo>
                    <a:lnTo>
                      <a:pt x="13" y="72"/>
                    </a:lnTo>
                    <a:lnTo>
                      <a:pt x="15" y="96"/>
                    </a:lnTo>
                    <a:lnTo>
                      <a:pt x="31" y="96"/>
                    </a:lnTo>
                    <a:close/>
                  </a:path>
                </a:pathLst>
              </a:custGeom>
              <a:solidFill>
                <a:srgbClr val="000000"/>
              </a:solidFill>
              <a:ln w="9525">
                <a:noFill/>
                <a:round/>
                <a:headEnd/>
                <a:tailEnd/>
              </a:ln>
            </p:spPr>
            <p:txBody>
              <a:bodyPr/>
              <a:lstStyle/>
              <a:p>
                <a:endParaRPr lang="en-US"/>
              </a:p>
            </p:txBody>
          </p:sp>
          <p:sp>
            <p:nvSpPr>
              <p:cNvPr id="39" name="Freeform 46"/>
              <p:cNvSpPr>
                <a:spLocks/>
              </p:cNvSpPr>
              <p:nvPr/>
            </p:nvSpPr>
            <p:spPr bwMode="auto">
              <a:xfrm>
                <a:off x="1945" y="2409"/>
                <a:ext cx="13" cy="45"/>
              </a:xfrm>
              <a:custGeom>
                <a:avLst/>
                <a:gdLst>
                  <a:gd name="T0" fmla="*/ 0 w 26"/>
                  <a:gd name="T1" fmla="*/ 59 h 90"/>
                  <a:gd name="T2" fmla="*/ 16 w 26"/>
                  <a:gd name="T3" fmla="*/ 63 h 90"/>
                  <a:gd name="T4" fmla="*/ 23 w 26"/>
                  <a:gd name="T5" fmla="*/ 46 h 90"/>
                  <a:gd name="T6" fmla="*/ 26 w 26"/>
                  <a:gd name="T7" fmla="*/ 30 h 90"/>
                  <a:gd name="T8" fmla="*/ 22 w 26"/>
                  <a:gd name="T9" fmla="*/ 15 h 90"/>
                  <a:gd name="T10" fmla="*/ 22 w 26"/>
                  <a:gd name="T11" fmla="*/ 0 h 90"/>
                  <a:gd name="T12" fmla="*/ 6 w 26"/>
                  <a:gd name="T13" fmla="*/ 0 h 90"/>
                  <a:gd name="T14" fmla="*/ 6 w 26"/>
                  <a:gd name="T15" fmla="*/ 15 h 90"/>
                  <a:gd name="T16" fmla="*/ 7 w 26"/>
                  <a:gd name="T17" fmla="*/ 30 h 90"/>
                  <a:gd name="T18" fmla="*/ 7 w 26"/>
                  <a:gd name="T19" fmla="*/ 43 h 90"/>
                  <a:gd name="T20" fmla="*/ 3 w 26"/>
                  <a:gd name="T21" fmla="*/ 55 h 90"/>
                  <a:gd name="T22" fmla="*/ 19 w 26"/>
                  <a:gd name="T23" fmla="*/ 59 h 90"/>
                  <a:gd name="T24" fmla="*/ 0 w 26"/>
                  <a:gd name="T25" fmla="*/ 59 h 90"/>
                  <a:gd name="T26" fmla="*/ 2 w 26"/>
                  <a:gd name="T27" fmla="*/ 90 h 90"/>
                  <a:gd name="T28" fmla="*/ 16 w 26"/>
                  <a:gd name="T29" fmla="*/ 63 h 90"/>
                  <a:gd name="T30" fmla="*/ 0 w 26"/>
                  <a:gd name="T31" fmla="*/ 59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90"/>
                  <a:gd name="T50" fmla="*/ 26 w 26"/>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90">
                    <a:moveTo>
                      <a:pt x="0" y="59"/>
                    </a:moveTo>
                    <a:lnTo>
                      <a:pt x="16" y="63"/>
                    </a:lnTo>
                    <a:lnTo>
                      <a:pt x="23" y="46"/>
                    </a:lnTo>
                    <a:lnTo>
                      <a:pt x="26" y="30"/>
                    </a:lnTo>
                    <a:lnTo>
                      <a:pt x="22" y="15"/>
                    </a:lnTo>
                    <a:lnTo>
                      <a:pt x="22" y="0"/>
                    </a:lnTo>
                    <a:lnTo>
                      <a:pt x="6" y="0"/>
                    </a:lnTo>
                    <a:lnTo>
                      <a:pt x="6" y="15"/>
                    </a:lnTo>
                    <a:lnTo>
                      <a:pt x="7" y="30"/>
                    </a:lnTo>
                    <a:lnTo>
                      <a:pt x="7" y="43"/>
                    </a:lnTo>
                    <a:lnTo>
                      <a:pt x="3" y="55"/>
                    </a:lnTo>
                    <a:lnTo>
                      <a:pt x="19" y="59"/>
                    </a:lnTo>
                    <a:lnTo>
                      <a:pt x="0" y="59"/>
                    </a:lnTo>
                    <a:lnTo>
                      <a:pt x="2" y="90"/>
                    </a:lnTo>
                    <a:lnTo>
                      <a:pt x="16" y="63"/>
                    </a:lnTo>
                    <a:lnTo>
                      <a:pt x="0" y="59"/>
                    </a:lnTo>
                    <a:close/>
                  </a:path>
                </a:pathLst>
              </a:custGeom>
              <a:solidFill>
                <a:srgbClr val="000000"/>
              </a:solidFill>
              <a:ln w="9525">
                <a:noFill/>
                <a:round/>
                <a:headEnd/>
                <a:tailEnd/>
              </a:ln>
            </p:spPr>
            <p:txBody>
              <a:bodyPr/>
              <a:lstStyle/>
              <a:p>
                <a:endParaRPr lang="en-US"/>
              </a:p>
            </p:txBody>
          </p:sp>
          <p:sp>
            <p:nvSpPr>
              <p:cNvPr id="40" name="Freeform 47"/>
              <p:cNvSpPr>
                <a:spLocks/>
              </p:cNvSpPr>
              <p:nvPr/>
            </p:nvSpPr>
            <p:spPr bwMode="auto">
              <a:xfrm>
                <a:off x="1941" y="2391"/>
                <a:ext cx="14" cy="47"/>
              </a:xfrm>
              <a:custGeom>
                <a:avLst/>
                <a:gdLst>
                  <a:gd name="T0" fmla="*/ 0 w 27"/>
                  <a:gd name="T1" fmla="*/ 5 h 95"/>
                  <a:gd name="T2" fmla="*/ 0 w 27"/>
                  <a:gd name="T3" fmla="*/ 5 h 95"/>
                  <a:gd name="T4" fmla="*/ 6 w 27"/>
                  <a:gd name="T5" fmla="*/ 27 h 95"/>
                  <a:gd name="T6" fmla="*/ 8 w 27"/>
                  <a:gd name="T7" fmla="*/ 48 h 95"/>
                  <a:gd name="T8" fmla="*/ 8 w 27"/>
                  <a:gd name="T9" fmla="*/ 72 h 95"/>
                  <a:gd name="T10" fmla="*/ 8 w 27"/>
                  <a:gd name="T11" fmla="*/ 95 h 95"/>
                  <a:gd name="T12" fmla="*/ 27 w 27"/>
                  <a:gd name="T13" fmla="*/ 95 h 95"/>
                  <a:gd name="T14" fmla="*/ 27 w 27"/>
                  <a:gd name="T15" fmla="*/ 72 h 95"/>
                  <a:gd name="T16" fmla="*/ 24 w 27"/>
                  <a:gd name="T17" fmla="*/ 48 h 95"/>
                  <a:gd name="T18" fmla="*/ 22 w 27"/>
                  <a:gd name="T19" fmla="*/ 24 h 95"/>
                  <a:gd name="T20" fmla="*/ 16 w 27"/>
                  <a:gd name="T21" fmla="*/ 0 h 95"/>
                  <a:gd name="T22" fmla="*/ 16 w 27"/>
                  <a:gd name="T23" fmla="*/ 0 h 95"/>
                  <a:gd name="T24" fmla="*/ 0 w 27"/>
                  <a:gd name="T25" fmla="*/ 5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95"/>
                  <a:gd name="T41" fmla="*/ 27 w 27"/>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95">
                    <a:moveTo>
                      <a:pt x="0" y="5"/>
                    </a:moveTo>
                    <a:lnTo>
                      <a:pt x="0" y="5"/>
                    </a:lnTo>
                    <a:lnTo>
                      <a:pt x="6" y="27"/>
                    </a:lnTo>
                    <a:lnTo>
                      <a:pt x="8" y="48"/>
                    </a:lnTo>
                    <a:lnTo>
                      <a:pt x="8" y="72"/>
                    </a:lnTo>
                    <a:lnTo>
                      <a:pt x="8" y="95"/>
                    </a:lnTo>
                    <a:lnTo>
                      <a:pt x="27" y="95"/>
                    </a:lnTo>
                    <a:lnTo>
                      <a:pt x="27" y="72"/>
                    </a:lnTo>
                    <a:lnTo>
                      <a:pt x="24" y="48"/>
                    </a:lnTo>
                    <a:lnTo>
                      <a:pt x="22" y="24"/>
                    </a:lnTo>
                    <a:lnTo>
                      <a:pt x="16" y="0"/>
                    </a:lnTo>
                    <a:lnTo>
                      <a:pt x="0" y="5"/>
                    </a:lnTo>
                    <a:close/>
                  </a:path>
                </a:pathLst>
              </a:custGeom>
              <a:solidFill>
                <a:srgbClr val="000000"/>
              </a:solidFill>
              <a:ln w="9525">
                <a:noFill/>
                <a:round/>
                <a:headEnd/>
                <a:tailEnd/>
              </a:ln>
            </p:spPr>
            <p:txBody>
              <a:bodyPr/>
              <a:lstStyle/>
              <a:p>
                <a:endParaRPr lang="en-US"/>
              </a:p>
            </p:txBody>
          </p:sp>
          <p:sp>
            <p:nvSpPr>
              <p:cNvPr id="41" name="Freeform 48"/>
              <p:cNvSpPr>
                <a:spLocks/>
              </p:cNvSpPr>
              <p:nvPr/>
            </p:nvSpPr>
            <p:spPr bwMode="auto">
              <a:xfrm>
                <a:off x="1896" y="2203"/>
                <a:ext cx="53" cy="190"/>
              </a:xfrm>
              <a:custGeom>
                <a:avLst/>
                <a:gdLst>
                  <a:gd name="T0" fmla="*/ 0 w 106"/>
                  <a:gd name="T1" fmla="*/ 3 h 381"/>
                  <a:gd name="T2" fmla="*/ 0 w 106"/>
                  <a:gd name="T3" fmla="*/ 3 h 381"/>
                  <a:gd name="T4" fmla="*/ 11 w 106"/>
                  <a:gd name="T5" fmla="*/ 51 h 381"/>
                  <a:gd name="T6" fmla="*/ 20 w 106"/>
                  <a:gd name="T7" fmla="*/ 98 h 381"/>
                  <a:gd name="T8" fmla="*/ 31 w 106"/>
                  <a:gd name="T9" fmla="*/ 145 h 381"/>
                  <a:gd name="T10" fmla="*/ 41 w 106"/>
                  <a:gd name="T11" fmla="*/ 191 h 381"/>
                  <a:gd name="T12" fmla="*/ 51 w 106"/>
                  <a:gd name="T13" fmla="*/ 238 h 381"/>
                  <a:gd name="T14" fmla="*/ 63 w 106"/>
                  <a:gd name="T15" fmla="*/ 285 h 381"/>
                  <a:gd name="T16" fmla="*/ 75 w 106"/>
                  <a:gd name="T17" fmla="*/ 332 h 381"/>
                  <a:gd name="T18" fmla="*/ 90 w 106"/>
                  <a:gd name="T19" fmla="*/ 381 h 381"/>
                  <a:gd name="T20" fmla="*/ 106 w 106"/>
                  <a:gd name="T21" fmla="*/ 376 h 381"/>
                  <a:gd name="T22" fmla="*/ 92 w 106"/>
                  <a:gd name="T23" fmla="*/ 329 h 381"/>
                  <a:gd name="T24" fmla="*/ 79 w 106"/>
                  <a:gd name="T25" fmla="*/ 282 h 381"/>
                  <a:gd name="T26" fmla="*/ 67 w 106"/>
                  <a:gd name="T27" fmla="*/ 235 h 381"/>
                  <a:gd name="T28" fmla="*/ 57 w 106"/>
                  <a:gd name="T29" fmla="*/ 188 h 381"/>
                  <a:gd name="T30" fmla="*/ 47 w 106"/>
                  <a:gd name="T31" fmla="*/ 142 h 381"/>
                  <a:gd name="T32" fmla="*/ 37 w 106"/>
                  <a:gd name="T33" fmla="*/ 95 h 381"/>
                  <a:gd name="T34" fmla="*/ 27 w 106"/>
                  <a:gd name="T35" fmla="*/ 49 h 381"/>
                  <a:gd name="T36" fmla="*/ 16 w 106"/>
                  <a:gd name="T37" fmla="*/ 0 h 381"/>
                  <a:gd name="T38" fmla="*/ 16 w 106"/>
                  <a:gd name="T39" fmla="*/ 0 h 381"/>
                  <a:gd name="T40" fmla="*/ 0 w 106"/>
                  <a:gd name="T41" fmla="*/ 3 h 3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1"/>
                  <a:gd name="T65" fmla="*/ 106 w 106"/>
                  <a:gd name="T66" fmla="*/ 381 h 3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1">
                    <a:moveTo>
                      <a:pt x="0" y="3"/>
                    </a:moveTo>
                    <a:lnTo>
                      <a:pt x="0" y="3"/>
                    </a:lnTo>
                    <a:lnTo>
                      <a:pt x="11" y="51"/>
                    </a:lnTo>
                    <a:lnTo>
                      <a:pt x="20" y="98"/>
                    </a:lnTo>
                    <a:lnTo>
                      <a:pt x="31" y="145"/>
                    </a:lnTo>
                    <a:lnTo>
                      <a:pt x="41" y="191"/>
                    </a:lnTo>
                    <a:lnTo>
                      <a:pt x="51" y="238"/>
                    </a:lnTo>
                    <a:lnTo>
                      <a:pt x="63" y="285"/>
                    </a:lnTo>
                    <a:lnTo>
                      <a:pt x="75" y="332"/>
                    </a:lnTo>
                    <a:lnTo>
                      <a:pt x="90" y="381"/>
                    </a:lnTo>
                    <a:lnTo>
                      <a:pt x="106" y="376"/>
                    </a:lnTo>
                    <a:lnTo>
                      <a:pt x="92" y="329"/>
                    </a:lnTo>
                    <a:lnTo>
                      <a:pt x="79" y="282"/>
                    </a:lnTo>
                    <a:lnTo>
                      <a:pt x="67" y="235"/>
                    </a:lnTo>
                    <a:lnTo>
                      <a:pt x="57" y="188"/>
                    </a:lnTo>
                    <a:lnTo>
                      <a:pt x="47" y="142"/>
                    </a:lnTo>
                    <a:lnTo>
                      <a:pt x="37" y="95"/>
                    </a:lnTo>
                    <a:lnTo>
                      <a:pt x="27" y="49"/>
                    </a:lnTo>
                    <a:lnTo>
                      <a:pt x="16" y="0"/>
                    </a:lnTo>
                    <a:lnTo>
                      <a:pt x="0" y="3"/>
                    </a:lnTo>
                    <a:close/>
                  </a:path>
                </a:pathLst>
              </a:custGeom>
              <a:solidFill>
                <a:srgbClr val="000000"/>
              </a:solidFill>
              <a:ln w="9525">
                <a:noFill/>
                <a:round/>
                <a:headEnd/>
                <a:tailEnd/>
              </a:ln>
            </p:spPr>
            <p:txBody>
              <a:bodyPr/>
              <a:lstStyle/>
              <a:p>
                <a:endParaRPr lang="en-US"/>
              </a:p>
            </p:txBody>
          </p:sp>
          <p:sp>
            <p:nvSpPr>
              <p:cNvPr id="42" name="Freeform 49"/>
              <p:cNvSpPr>
                <a:spLocks/>
              </p:cNvSpPr>
              <p:nvPr/>
            </p:nvSpPr>
            <p:spPr bwMode="auto">
              <a:xfrm>
                <a:off x="1838" y="2175"/>
                <a:ext cx="66" cy="29"/>
              </a:xfrm>
              <a:custGeom>
                <a:avLst/>
                <a:gdLst>
                  <a:gd name="T0" fmla="*/ 8 w 131"/>
                  <a:gd name="T1" fmla="*/ 31 h 58"/>
                  <a:gd name="T2" fmla="*/ 8 w 131"/>
                  <a:gd name="T3" fmla="*/ 31 h 58"/>
                  <a:gd name="T4" fmla="*/ 23 w 131"/>
                  <a:gd name="T5" fmla="*/ 24 h 58"/>
                  <a:gd name="T6" fmla="*/ 39 w 131"/>
                  <a:gd name="T7" fmla="*/ 20 h 58"/>
                  <a:gd name="T8" fmla="*/ 56 w 131"/>
                  <a:gd name="T9" fmla="*/ 19 h 58"/>
                  <a:gd name="T10" fmla="*/ 72 w 131"/>
                  <a:gd name="T11" fmla="*/ 19 h 58"/>
                  <a:gd name="T12" fmla="*/ 88 w 131"/>
                  <a:gd name="T13" fmla="*/ 24 h 58"/>
                  <a:gd name="T14" fmla="*/ 100 w 131"/>
                  <a:gd name="T15" fmla="*/ 32 h 58"/>
                  <a:gd name="T16" fmla="*/ 109 w 131"/>
                  <a:gd name="T17" fmla="*/ 43 h 58"/>
                  <a:gd name="T18" fmla="*/ 115 w 131"/>
                  <a:gd name="T19" fmla="*/ 58 h 58"/>
                  <a:gd name="T20" fmla="*/ 131 w 131"/>
                  <a:gd name="T21" fmla="*/ 55 h 58"/>
                  <a:gd name="T22" fmla="*/ 125 w 131"/>
                  <a:gd name="T23" fmla="*/ 35 h 58"/>
                  <a:gd name="T24" fmla="*/ 111 w 131"/>
                  <a:gd name="T25" fmla="*/ 19 h 58"/>
                  <a:gd name="T26" fmla="*/ 94 w 131"/>
                  <a:gd name="T27" fmla="*/ 8 h 58"/>
                  <a:gd name="T28" fmla="*/ 75 w 131"/>
                  <a:gd name="T29" fmla="*/ 3 h 58"/>
                  <a:gd name="T30" fmla="*/ 56 w 131"/>
                  <a:gd name="T31" fmla="*/ 0 h 58"/>
                  <a:gd name="T32" fmla="*/ 36 w 131"/>
                  <a:gd name="T33" fmla="*/ 4 h 58"/>
                  <a:gd name="T34" fmla="*/ 17 w 131"/>
                  <a:gd name="T35" fmla="*/ 8 h 58"/>
                  <a:gd name="T36" fmla="*/ 0 w 131"/>
                  <a:gd name="T37" fmla="*/ 18 h 58"/>
                  <a:gd name="T38" fmla="*/ 0 w 131"/>
                  <a:gd name="T39" fmla="*/ 18 h 58"/>
                  <a:gd name="T40" fmla="*/ 8 w 131"/>
                  <a:gd name="T41" fmla="*/ 31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58"/>
                  <a:gd name="T65" fmla="*/ 131 w 131"/>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58">
                    <a:moveTo>
                      <a:pt x="8" y="31"/>
                    </a:moveTo>
                    <a:lnTo>
                      <a:pt x="8" y="31"/>
                    </a:lnTo>
                    <a:lnTo>
                      <a:pt x="23" y="24"/>
                    </a:lnTo>
                    <a:lnTo>
                      <a:pt x="39" y="20"/>
                    </a:lnTo>
                    <a:lnTo>
                      <a:pt x="56" y="19"/>
                    </a:lnTo>
                    <a:lnTo>
                      <a:pt x="72" y="19"/>
                    </a:lnTo>
                    <a:lnTo>
                      <a:pt x="88" y="24"/>
                    </a:lnTo>
                    <a:lnTo>
                      <a:pt x="100" y="32"/>
                    </a:lnTo>
                    <a:lnTo>
                      <a:pt x="109" y="43"/>
                    </a:lnTo>
                    <a:lnTo>
                      <a:pt x="115" y="58"/>
                    </a:lnTo>
                    <a:lnTo>
                      <a:pt x="131" y="55"/>
                    </a:lnTo>
                    <a:lnTo>
                      <a:pt x="125" y="35"/>
                    </a:lnTo>
                    <a:lnTo>
                      <a:pt x="111" y="19"/>
                    </a:lnTo>
                    <a:lnTo>
                      <a:pt x="94" y="8"/>
                    </a:lnTo>
                    <a:lnTo>
                      <a:pt x="75" y="3"/>
                    </a:lnTo>
                    <a:lnTo>
                      <a:pt x="56" y="0"/>
                    </a:lnTo>
                    <a:lnTo>
                      <a:pt x="36" y="4"/>
                    </a:lnTo>
                    <a:lnTo>
                      <a:pt x="17" y="8"/>
                    </a:lnTo>
                    <a:lnTo>
                      <a:pt x="0" y="18"/>
                    </a:lnTo>
                    <a:lnTo>
                      <a:pt x="8" y="31"/>
                    </a:lnTo>
                    <a:close/>
                  </a:path>
                </a:pathLst>
              </a:custGeom>
              <a:solidFill>
                <a:srgbClr val="000000"/>
              </a:solidFill>
              <a:ln w="9525">
                <a:noFill/>
                <a:round/>
                <a:headEnd/>
                <a:tailEnd/>
              </a:ln>
            </p:spPr>
            <p:txBody>
              <a:bodyPr/>
              <a:lstStyle/>
              <a:p>
                <a:endParaRPr lang="en-US"/>
              </a:p>
            </p:txBody>
          </p:sp>
          <p:sp>
            <p:nvSpPr>
              <p:cNvPr id="43" name="Freeform 50"/>
              <p:cNvSpPr>
                <a:spLocks/>
              </p:cNvSpPr>
              <p:nvPr/>
            </p:nvSpPr>
            <p:spPr bwMode="auto">
              <a:xfrm>
                <a:off x="1819" y="2184"/>
                <a:ext cx="23" cy="39"/>
              </a:xfrm>
              <a:custGeom>
                <a:avLst/>
                <a:gdLst>
                  <a:gd name="T0" fmla="*/ 16 w 47"/>
                  <a:gd name="T1" fmla="*/ 79 h 79"/>
                  <a:gd name="T2" fmla="*/ 16 w 47"/>
                  <a:gd name="T3" fmla="*/ 79 h 79"/>
                  <a:gd name="T4" fmla="*/ 17 w 47"/>
                  <a:gd name="T5" fmla="*/ 59 h 79"/>
                  <a:gd name="T6" fmla="*/ 24 w 47"/>
                  <a:gd name="T7" fmla="*/ 40 h 79"/>
                  <a:gd name="T8" fmla="*/ 33 w 47"/>
                  <a:gd name="T9" fmla="*/ 25 h 79"/>
                  <a:gd name="T10" fmla="*/ 47 w 47"/>
                  <a:gd name="T11" fmla="*/ 13 h 79"/>
                  <a:gd name="T12" fmla="*/ 39 w 47"/>
                  <a:gd name="T13" fmla="*/ 0 h 79"/>
                  <a:gd name="T14" fmla="*/ 20 w 47"/>
                  <a:gd name="T15" fmla="*/ 14 h 79"/>
                  <a:gd name="T16" fmla="*/ 8 w 47"/>
                  <a:gd name="T17" fmla="*/ 35 h 79"/>
                  <a:gd name="T18" fmla="*/ 1 w 47"/>
                  <a:gd name="T19" fmla="*/ 56 h 79"/>
                  <a:gd name="T20" fmla="*/ 0 w 47"/>
                  <a:gd name="T21" fmla="*/ 79 h 79"/>
                  <a:gd name="T22" fmla="*/ 0 w 47"/>
                  <a:gd name="T23" fmla="*/ 79 h 79"/>
                  <a:gd name="T24" fmla="*/ 16 w 47"/>
                  <a:gd name="T25" fmla="*/ 79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9"/>
                  <a:gd name="T41" fmla="*/ 47 w 47"/>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9">
                    <a:moveTo>
                      <a:pt x="16" y="79"/>
                    </a:moveTo>
                    <a:lnTo>
                      <a:pt x="16" y="79"/>
                    </a:lnTo>
                    <a:lnTo>
                      <a:pt x="17" y="59"/>
                    </a:lnTo>
                    <a:lnTo>
                      <a:pt x="24" y="40"/>
                    </a:lnTo>
                    <a:lnTo>
                      <a:pt x="33" y="25"/>
                    </a:lnTo>
                    <a:lnTo>
                      <a:pt x="47" y="13"/>
                    </a:lnTo>
                    <a:lnTo>
                      <a:pt x="39" y="0"/>
                    </a:lnTo>
                    <a:lnTo>
                      <a:pt x="20" y="14"/>
                    </a:lnTo>
                    <a:lnTo>
                      <a:pt x="8" y="35"/>
                    </a:lnTo>
                    <a:lnTo>
                      <a:pt x="1" y="56"/>
                    </a:lnTo>
                    <a:lnTo>
                      <a:pt x="0" y="79"/>
                    </a:lnTo>
                    <a:lnTo>
                      <a:pt x="16" y="79"/>
                    </a:lnTo>
                    <a:close/>
                  </a:path>
                </a:pathLst>
              </a:custGeom>
              <a:solidFill>
                <a:srgbClr val="000000"/>
              </a:solidFill>
              <a:ln w="9525">
                <a:noFill/>
                <a:round/>
                <a:headEnd/>
                <a:tailEnd/>
              </a:ln>
            </p:spPr>
            <p:txBody>
              <a:bodyPr/>
              <a:lstStyle/>
              <a:p>
                <a:endParaRPr lang="en-US"/>
              </a:p>
            </p:txBody>
          </p:sp>
          <p:sp>
            <p:nvSpPr>
              <p:cNvPr id="44" name="Freeform 51"/>
              <p:cNvSpPr>
                <a:spLocks/>
              </p:cNvSpPr>
              <p:nvPr/>
            </p:nvSpPr>
            <p:spPr bwMode="auto">
              <a:xfrm>
                <a:off x="1818" y="2223"/>
                <a:ext cx="12" cy="70"/>
              </a:xfrm>
              <a:custGeom>
                <a:avLst/>
                <a:gdLst>
                  <a:gd name="T0" fmla="*/ 24 w 24"/>
                  <a:gd name="T1" fmla="*/ 137 h 139"/>
                  <a:gd name="T2" fmla="*/ 24 w 24"/>
                  <a:gd name="T3" fmla="*/ 137 h 139"/>
                  <a:gd name="T4" fmla="*/ 20 w 24"/>
                  <a:gd name="T5" fmla="*/ 103 h 139"/>
                  <a:gd name="T6" fmla="*/ 18 w 24"/>
                  <a:gd name="T7" fmla="*/ 68 h 139"/>
                  <a:gd name="T8" fmla="*/ 18 w 24"/>
                  <a:gd name="T9" fmla="*/ 35 h 139"/>
                  <a:gd name="T10" fmla="*/ 17 w 24"/>
                  <a:gd name="T11" fmla="*/ 0 h 139"/>
                  <a:gd name="T12" fmla="*/ 1 w 24"/>
                  <a:gd name="T13" fmla="*/ 0 h 139"/>
                  <a:gd name="T14" fmla="*/ 0 w 24"/>
                  <a:gd name="T15" fmla="*/ 35 h 139"/>
                  <a:gd name="T16" fmla="*/ 2 w 24"/>
                  <a:gd name="T17" fmla="*/ 68 h 139"/>
                  <a:gd name="T18" fmla="*/ 4 w 24"/>
                  <a:gd name="T19" fmla="*/ 103 h 139"/>
                  <a:gd name="T20" fmla="*/ 8 w 24"/>
                  <a:gd name="T21" fmla="*/ 139 h 139"/>
                  <a:gd name="T22" fmla="*/ 8 w 24"/>
                  <a:gd name="T23" fmla="*/ 139 h 139"/>
                  <a:gd name="T24" fmla="*/ 24 w 24"/>
                  <a:gd name="T25" fmla="*/ 137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139"/>
                  <a:gd name="T41" fmla="*/ 24 w 24"/>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139">
                    <a:moveTo>
                      <a:pt x="24" y="137"/>
                    </a:moveTo>
                    <a:lnTo>
                      <a:pt x="24" y="137"/>
                    </a:lnTo>
                    <a:lnTo>
                      <a:pt x="20" y="103"/>
                    </a:lnTo>
                    <a:lnTo>
                      <a:pt x="18" y="68"/>
                    </a:lnTo>
                    <a:lnTo>
                      <a:pt x="18" y="35"/>
                    </a:lnTo>
                    <a:lnTo>
                      <a:pt x="17" y="0"/>
                    </a:lnTo>
                    <a:lnTo>
                      <a:pt x="1" y="0"/>
                    </a:lnTo>
                    <a:lnTo>
                      <a:pt x="0" y="35"/>
                    </a:lnTo>
                    <a:lnTo>
                      <a:pt x="2" y="68"/>
                    </a:lnTo>
                    <a:lnTo>
                      <a:pt x="4" y="103"/>
                    </a:lnTo>
                    <a:lnTo>
                      <a:pt x="8" y="139"/>
                    </a:lnTo>
                    <a:lnTo>
                      <a:pt x="24" y="137"/>
                    </a:lnTo>
                    <a:close/>
                  </a:path>
                </a:pathLst>
              </a:custGeom>
              <a:solidFill>
                <a:srgbClr val="000000"/>
              </a:solidFill>
              <a:ln w="9525">
                <a:noFill/>
                <a:round/>
                <a:headEnd/>
                <a:tailEnd/>
              </a:ln>
            </p:spPr>
            <p:txBody>
              <a:bodyPr/>
              <a:lstStyle/>
              <a:p>
                <a:endParaRPr lang="en-US"/>
              </a:p>
            </p:txBody>
          </p:sp>
          <p:sp>
            <p:nvSpPr>
              <p:cNvPr id="45" name="Freeform 52"/>
              <p:cNvSpPr>
                <a:spLocks/>
              </p:cNvSpPr>
              <p:nvPr/>
            </p:nvSpPr>
            <p:spPr bwMode="auto">
              <a:xfrm>
                <a:off x="1822" y="2292"/>
                <a:ext cx="33" cy="165"/>
              </a:xfrm>
              <a:custGeom>
                <a:avLst/>
                <a:gdLst>
                  <a:gd name="T0" fmla="*/ 65 w 65"/>
                  <a:gd name="T1" fmla="*/ 325 h 330"/>
                  <a:gd name="T2" fmla="*/ 65 w 65"/>
                  <a:gd name="T3" fmla="*/ 325 h 330"/>
                  <a:gd name="T4" fmla="*/ 53 w 65"/>
                  <a:gd name="T5" fmla="*/ 286 h 330"/>
                  <a:gd name="T6" fmla="*/ 44 w 65"/>
                  <a:gd name="T7" fmla="*/ 245 h 330"/>
                  <a:gd name="T8" fmla="*/ 37 w 65"/>
                  <a:gd name="T9" fmla="*/ 205 h 330"/>
                  <a:gd name="T10" fmla="*/ 33 w 65"/>
                  <a:gd name="T11" fmla="*/ 165 h 330"/>
                  <a:gd name="T12" fmla="*/ 29 w 65"/>
                  <a:gd name="T13" fmla="*/ 125 h 330"/>
                  <a:gd name="T14" fmla="*/ 25 w 65"/>
                  <a:gd name="T15" fmla="*/ 84 h 330"/>
                  <a:gd name="T16" fmla="*/ 21 w 65"/>
                  <a:gd name="T17" fmla="*/ 43 h 330"/>
                  <a:gd name="T18" fmla="*/ 16 w 65"/>
                  <a:gd name="T19" fmla="*/ 0 h 330"/>
                  <a:gd name="T20" fmla="*/ 0 w 65"/>
                  <a:gd name="T21" fmla="*/ 2 h 330"/>
                  <a:gd name="T22" fmla="*/ 5 w 65"/>
                  <a:gd name="T23" fmla="*/ 43 h 330"/>
                  <a:gd name="T24" fmla="*/ 9 w 65"/>
                  <a:gd name="T25" fmla="*/ 84 h 330"/>
                  <a:gd name="T26" fmla="*/ 13 w 65"/>
                  <a:gd name="T27" fmla="*/ 125 h 330"/>
                  <a:gd name="T28" fmla="*/ 17 w 65"/>
                  <a:gd name="T29" fmla="*/ 165 h 330"/>
                  <a:gd name="T30" fmla="*/ 21 w 65"/>
                  <a:gd name="T31" fmla="*/ 205 h 330"/>
                  <a:gd name="T32" fmla="*/ 28 w 65"/>
                  <a:gd name="T33" fmla="*/ 248 h 330"/>
                  <a:gd name="T34" fmla="*/ 37 w 65"/>
                  <a:gd name="T35" fmla="*/ 288 h 330"/>
                  <a:gd name="T36" fmla="*/ 49 w 65"/>
                  <a:gd name="T37" fmla="*/ 330 h 330"/>
                  <a:gd name="T38" fmla="*/ 49 w 65"/>
                  <a:gd name="T39" fmla="*/ 330 h 330"/>
                  <a:gd name="T40" fmla="*/ 65 w 65"/>
                  <a:gd name="T41" fmla="*/ 325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330"/>
                  <a:gd name="T65" fmla="*/ 65 w 65"/>
                  <a:gd name="T66" fmla="*/ 330 h 3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330">
                    <a:moveTo>
                      <a:pt x="65" y="325"/>
                    </a:moveTo>
                    <a:lnTo>
                      <a:pt x="65" y="325"/>
                    </a:lnTo>
                    <a:lnTo>
                      <a:pt x="53" y="286"/>
                    </a:lnTo>
                    <a:lnTo>
                      <a:pt x="44" y="245"/>
                    </a:lnTo>
                    <a:lnTo>
                      <a:pt x="37" y="205"/>
                    </a:lnTo>
                    <a:lnTo>
                      <a:pt x="33" y="165"/>
                    </a:lnTo>
                    <a:lnTo>
                      <a:pt x="29" y="125"/>
                    </a:lnTo>
                    <a:lnTo>
                      <a:pt x="25" y="84"/>
                    </a:lnTo>
                    <a:lnTo>
                      <a:pt x="21" y="43"/>
                    </a:lnTo>
                    <a:lnTo>
                      <a:pt x="16" y="0"/>
                    </a:lnTo>
                    <a:lnTo>
                      <a:pt x="0" y="2"/>
                    </a:lnTo>
                    <a:lnTo>
                      <a:pt x="5" y="43"/>
                    </a:lnTo>
                    <a:lnTo>
                      <a:pt x="9" y="84"/>
                    </a:lnTo>
                    <a:lnTo>
                      <a:pt x="13" y="125"/>
                    </a:lnTo>
                    <a:lnTo>
                      <a:pt x="17" y="165"/>
                    </a:lnTo>
                    <a:lnTo>
                      <a:pt x="21" y="205"/>
                    </a:lnTo>
                    <a:lnTo>
                      <a:pt x="28" y="248"/>
                    </a:lnTo>
                    <a:lnTo>
                      <a:pt x="37" y="288"/>
                    </a:lnTo>
                    <a:lnTo>
                      <a:pt x="49" y="330"/>
                    </a:lnTo>
                    <a:lnTo>
                      <a:pt x="65" y="325"/>
                    </a:lnTo>
                    <a:close/>
                  </a:path>
                </a:pathLst>
              </a:custGeom>
              <a:solidFill>
                <a:srgbClr val="000000"/>
              </a:solidFill>
              <a:ln w="9525">
                <a:noFill/>
                <a:round/>
                <a:headEnd/>
                <a:tailEnd/>
              </a:ln>
            </p:spPr>
            <p:txBody>
              <a:bodyPr/>
              <a:lstStyle/>
              <a:p>
                <a:endParaRPr lang="en-US"/>
              </a:p>
            </p:txBody>
          </p:sp>
          <p:sp>
            <p:nvSpPr>
              <p:cNvPr id="46" name="Freeform 53"/>
              <p:cNvSpPr>
                <a:spLocks/>
              </p:cNvSpPr>
              <p:nvPr/>
            </p:nvSpPr>
            <p:spPr bwMode="auto">
              <a:xfrm>
                <a:off x="1847" y="2454"/>
                <a:ext cx="11" cy="33"/>
              </a:xfrm>
              <a:custGeom>
                <a:avLst/>
                <a:gdLst>
                  <a:gd name="T0" fmla="*/ 22 w 22"/>
                  <a:gd name="T1" fmla="*/ 63 h 65"/>
                  <a:gd name="T2" fmla="*/ 22 w 22"/>
                  <a:gd name="T3" fmla="*/ 63 h 65"/>
                  <a:gd name="T4" fmla="*/ 19 w 22"/>
                  <a:gd name="T5" fmla="*/ 48 h 65"/>
                  <a:gd name="T6" fmla="*/ 20 w 22"/>
                  <a:gd name="T7" fmla="*/ 33 h 65"/>
                  <a:gd name="T8" fmla="*/ 19 w 22"/>
                  <a:gd name="T9" fmla="*/ 18 h 65"/>
                  <a:gd name="T10" fmla="*/ 16 w 22"/>
                  <a:gd name="T11" fmla="*/ 0 h 65"/>
                  <a:gd name="T12" fmla="*/ 0 w 22"/>
                  <a:gd name="T13" fmla="*/ 5 h 65"/>
                  <a:gd name="T14" fmla="*/ 3 w 22"/>
                  <a:gd name="T15" fmla="*/ 18 h 65"/>
                  <a:gd name="T16" fmla="*/ 2 w 22"/>
                  <a:gd name="T17" fmla="*/ 33 h 65"/>
                  <a:gd name="T18" fmla="*/ 3 w 22"/>
                  <a:gd name="T19" fmla="*/ 48 h 65"/>
                  <a:gd name="T20" fmla="*/ 6 w 22"/>
                  <a:gd name="T21" fmla="*/ 65 h 65"/>
                  <a:gd name="T22" fmla="*/ 6 w 22"/>
                  <a:gd name="T23" fmla="*/ 65 h 65"/>
                  <a:gd name="T24" fmla="*/ 22 w 22"/>
                  <a:gd name="T25" fmla="*/ 63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65"/>
                  <a:gd name="T41" fmla="*/ 22 w 22"/>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65">
                    <a:moveTo>
                      <a:pt x="22" y="63"/>
                    </a:moveTo>
                    <a:lnTo>
                      <a:pt x="22" y="63"/>
                    </a:lnTo>
                    <a:lnTo>
                      <a:pt x="19" y="48"/>
                    </a:lnTo>
                    <a:lnTo>
                      <a:pt x="20" y="33"/>
                    </a:lnTo>
                    <a:lnTo>
                      <a:pt x="19" y="18"/>
                    </a:lnTo>
                    <a:lnTo>
                      <a:pt x="16" y="0"/>
                    </a:lnTo>
                    <a:lnTo>
                      <a:pt x="0" y="5"/>
                    </a:lnTo>
                    <a:lnTo>
                      <a:pt x="3" y="18"/>
                    </a:lnTo>
                    <a:lnTo>
                      <a:pt x="2" y="33"/>
                    </a:lnTo>
                    <a:lnTo>
                      <a:pt x="3" y="48"/>
                    </a:lnTo>
                    <a:lnTo>
                      <a:pt x="6" y="65"/>
                    </a:lnTo>
                    <a:lnTo>
                      <a:pt x="22" y="63"/>
                    </a:lnTo>
                    <a:close/>
                  </a:path>
                </a:pathLst>
              </a:custGeom>
              <a:solidFill>
                <a:srgbClr val="000000"/>
              </a:solidFill>
              <a:ln w="9525">
                <a:noFill/>
                <a:round/>
                <a:headEnd/>
                <a:tailEnd/>
              </a:ln>
            </p:spPr>
            <p:txBody>
              <a:bodyPr/>
              <a:lstStyle/>
              <a:p>
                <a:endParaRPr lang="en-US"/>
              </a:p>
            </p:txBody>
          </p:sp>
          <p:sp>
            <p:nvSpPr>
              <p:cNvPr id="47" name="Freeform 54"/>
              <p:cNvSpPr>
                <a:spLocks/>
              </p:cNvSpPr>
              <p:nvPr/>
            </p:nvSpPr>
            <p:spPr bwMode="auto">
              <a:xfrm>
                <a:off x="1850" y="2486"/>
                <a:ext cx="20" cy="43"/>
              </a:xfrm>
              <a:custGeom>
                <a:avLst/>
                <a:gdLst>
                  <a:gd name="T0" fmla="*/ 40 w 40"/>
                  <a:gd name="T1" fmla="*/ 84 h 87"/>
                  <a:gd name="T2" fmla="*/ 40 w 40"/>
                  <a:gd name="T3" fmla="*/ 84 h 87"/>
                  <a:gd name="T4" fmla="*/ 35 w 40"/>
                  <a:gd name="T5" fmla="*/ 63 h 87"/>
                  <a:gd name="T6" fmla="*/ 28 w 40"/>
                  <a:gd name="T7" fmla="*/ 40 h 87"/>
                  <a:gd name="T8" fmla="*/ 21 w 40"/>
                  <a:gd name="T9" fmla="*/ 21 h 87"/>
                  <a:gd name="T10" fmla="*/ 16 w 40"/>
                  <a:gd name="T11" fmla="*/ 0 h 87"/>
                  <a:gd name="T12" fmla="*/ 0 w 40"/>
                  <a:gd name="T13" fmla="*/ 2 h 87"/>
                  <a:gd name="T14" fmla="*/ 5 w 40"/>
                  <a:gd name="T15" fmla="*/ 24 h 87"/>
                  <a:gd name="T16" fmla="*/ 12 w 40"/>
                  <a:gd name="T17" fmla="*/ 45 h 87"/>
                  <a:gd name="T18" fmla="*/ 18 w 40"/>
                  <a:gd name="T19" fmla="*/ 65 h 87"/>
                  <a:gd name="T20" fmla="*/ 24 w 40"/>
                  <a:gd name="T21" fmla="*/ 87 h 87"/>
                  <a:gd name="T22" fmla="*/ 24 w 40"/>
                  <a:gd name="T23" fmla="*/ 87 h 87"/>
                  <a:gd name="T24" fmla="*/ 40 w 40"/>
                  <a:gd name="T25" fmla="*/ 84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87"/>
                  <a:gd name="T41" fmla="*/ 40 w 40"/>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87">
                    <a:moveTo>
                      <a:pt x="40" y="84"/>
                    </a:moveTo>
                    <a:lnTo>
                      <a:pt x="40" y="84"/>
                    </a:lnTo>
                    <a:lnTo>
                      <a:pt x="35" y="63"/>
                    </a:lnTo>
                    <a:lnTo>
                      <a:pt x="28" y="40"/>
                    </a:lnTo>
                    <a:lnTo>
                      <a:pt x="21" y="21"/>
                    </a:lnTo>
                    <a:lnTo>
                      <a:pt x="16" y="0"/>
                    </a:lnTo>
                    <a:lnTo>
                      <a:pt x="0" y="2"/>
                    </a:lnTo>
                    <a:lnTo>
                      <a:pt x="5" y="24"/>
                    </a:lnTo>
                    <a:lnTo>
                      <a:pt x="12" y="45"/>
                    </a:lnTo>
                    <a:lnTo>
                      <a:pt x="18" y="65"/>
                    </a:lnTo>
                    <a:lnTo>
                      <a:pt x="24" y="87"/>
                    </a:lnTo>
                    <a:lnTo>
                      <a:pt x="40" y="84"/>
                    </a:lnTo>
                    <a:close/>
                  </a:path>
                </a:pathLst>
              </a:custGeom>
              <a:solidFill>
                <a:srgbClr val="000000"/>
              </a:solidFill>
              <a:ln w="9525">
                <a:noFill/>
                <a:round/>
                <a:headEnd/>
                <a:tailEnd/>
              </a:ln>
            </p:spPr>
            <p:txBody>
              <a:bodyPr/>
              <a:lstStyle/>
              <a:p>
                <a:endParaRPr lang="en-US"/>
              </a:p>
            </p:txBody>
          </p:sp>
          <p:sp>
            <p:nvSpPr>
              <p:cNvPr id="48" name="Freeform 55"/>
              <p:cNvSpPr>
                <a:spLocks/>
              </p:cNvSpPr>
              <p:nvPr/>
            </p:nvSpPr>
            <p:spPr bwMode="auto">
              <a:xfrm>
                <a:off x="1853" y="2528"/>
                <a:ext cx="17" cy="16"/>
              </a:xfrm>
              <a:custGeom>
                <a:avLst/>
                <a:gdLst>
                  <a:gd name="T0" fmla="*/ 0 w 34"/>
                  <a:gd name="T1" fmla="*/ 26 h 32"/>
                  <a:gd name="T2" fmla="*/ 0 w 34"/>
                  <a:gd name="T3" fmla="*/ 26 h 32"/>
                  <a:gd name="T4" fmla="*/ 14 w 34"/>
                  <a:gd name="T5" fmla="*/ 32 h 32"/>
                  <a:gd name="T6" fmla="*/ 26 w 34"/>
                  <a:gd name="T7" fmla="*/ 27 h 32"/>
                  <a:gd name="T8" fmla="*/ 34 w 34"/>
                  <a:gd name="T9" fmla="*/ 14 h 32"/>
                  <a:gd name="T10" fmla="*/ 34 w 34"/>
                  <a:gd name="T11" fmla="*/ 0 h 32"/>
                  <a:gd name="T12" fmla="*/ 18 w 34"/>
                  <a:gd name="T13" fmla="*/ 3 h 32"/>
                  <a:gd name="T14" fmla="*/ 18 w 34"/>
                  <a:gd name="T15" fmla="*/ 11 h 32"/>
                  <a:gd name="T16" fmla="*/ 15 w 34"/>
                  <a:gd name="T17" fmla="*/ 14 h 32"/>
                  <a:gd name="T18" fmla="*/ 14 w 34"/>
                  <a:gd name="T19" fmla="*/ 14 h 32"/>
                  <a:gd name="T20" fmla="*/ 11 w 34"/>
                  <a:gd name="T21" fmla="*/ 15 h 32"/>
                  <a:gd name="T22" fmla="*/ 11 w 34"/>
                  <a:gd name="T23" fmla="*/ 15 h 32"/>
                  <a:gd name="T24" fmla="*/ 0 w 34"/>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32"/>
                  <a:gd name="T41" fmla="*/ 34 w 34"/>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32">
                    <a:moveTo>
                      <a:pt x="0" y="26"/>
                    </a:moveTo>
                    <a:lnTo>
                      <a:pt x="0" y="26"/>
                    </a:lnTo>
                    <a:lnTo>
                      <a:pt x="14" y="32"/>
                    </a:lnTo>
                    <a:lnTo>
                      <a:pt x="26" y="27"/>
                    </a:lnTo>
                    <a:lnTo>
                      <a:pt x="34" y="14"/>
                    </a:lnTo>
                    <a:lnTo>
                      <a:pt x="34" y="0"/>
                    </a:lnTo>
                    <a:lnTo>
                      <a:pt x="18" y="3"/>
                    </a:lnTo>
                    <a:lnTo>
                      <a:pt x="18" y="11"/>
                    </a:lnTo>
                    <a:lnTo>
                      <a:pt x="15" y="14"/>
                    </a:lnTo>
                    <a:lnTo>
                      <a:pt x="14" y="14"/>
                    </a:lnTo>
                    <a:lnTo>
                      <a:pt x="11" y="15"/>
                    </a:lnTo>
                    <a:lnTo>
                      <a:pt x="0" y="26"/>
                    </a:lnTo>
                    <a:close/>
                  </a:path>
                </a:pathLst>
              </a:custGeom>
              <a:solidFill>
                <a:srgbClr val="000000"/>
              </a:solidFill>
              <a:ln w="9525">
                <a:noFill/>
                <a:round/>
                <a:headEnd/>
                <a:tailEnd/>
              </a:ln>
            </p:spPr>
            <p:txBody>
              <a:bodyPr/>
              <a:lstStyle/>
              <a:p>
                <a:endParaRPr lang="en-US"/>
              </a:p>
            </p:txBody>
          </p:sp>
          <p:sp>
            <p:nvSpPr>
              <p:cNvPr id="49" name="Freeform 56"/>
              <p:cNvSpPr>
                <a:spLocks/>
              </p:cNvSpPr>
              <p:nvPr/>
            </p:nvSpPr>
            <p:spPr bwMode="auto">
              <a:xfrm>
                <a:off x="1793" y="2447"/>
                <a:ext cx="66" cy="94"/>
              </a:xfrm>
              <a:custGeom>
                <a:avLst/>
                <a:gdLst>
                  <a:gd name="T0" fmla="*/ 0 w 131"/>
                  <a:gd name="T1" fmla="*/ 10 h 188"/>
                  <a:gd name="T2" fmla="*/ 0 w 131"/>
                  <a:gd name="T3" fmla="*/ 10 h 188"/>
                  <a:gd name="T4" fmla="*/ 17 w 131"/>
                  <a:gd name="T5" fmla="*/ 32 h 188"/>
                  <a:gd name="T6" fmla="*/ 33 w 131"/>
                  <a:gd name="T7" fmla="*/ 53 h 188"/>
                  <a:gd name="T8" fmla="*/ 45 w 131"/>
                  <a:gd name="T9" fmla="*/ 76 h 188"/>
                  <a:gd name="T10" fmla="*/ 59 w 131"/>
                  <a:gd name="T11" fmla="*/ 99 h 188"/>
                  <a:gd name="T12" fmla="*/ 71 w 131"/>
                  <a:gd name="T13" fmla="*/ 123 h 188"/>
                  <a:gd name="T14" fmla="*/ 85 w 131"/>
                  <a:gd name="T15" fmla="*/ 145 h 188"/>
                  <a:gd name="T16" fmla="*/ 102 w 131"/>
                  <a:gd name="T17" fmla="*/ 168 h 188"/>
                  <a:gd name="T18" fmla="*/ 120 w 131"/>
                  <a:gd name="T19" fmla="*/ 188 h 188"/>
                  <a:gd name="T20" fmla="*/ 131 w 131"/>
                  <a:gd name="T21" fmla="*/ 177 h 188"/>
                  <a:gd name="T22" fmla="*/ 115 w 131"/>
                  <a:gd name="T23" fmla="*/ 157 h 188"/>
                  <a:gd name="T24" fmla="*/ 99 w 131"/>
                  <a:gd name="T25" fmla="*/ 137 h 188"/>
                  <a:gd name="T26" fmla="*/ 87 w 131"/>
                  <a:gd name="T27" fmla="*/ 115 h 188"/>
                  <a:gd name="T28" fmla="*/ 75 w 131"/>
                  <a:gd name="T29" fmla="*/ 91 h 188"/>
                  <a:gd name="T30" fmla="*/ 61 w 131"/>
                  <a:gd name="T31" fmla="*/ 68 h 188"/>
                  <a:gd name="T32" fmla="*/ 47 w 131"/>
                  <a:gd name="T33" fmla="*/ 45 h 188"/>
                  <a:gd name="T34" fmla="*/ 30 w 131"/>
                  <a:gd name="T35" fmla="*/ 21 h 188"/>
                  <a:gd name="T36" fmla="*/ 13 w 131"/>
                  <a:gd name="T37" fmla="*/ 0 h 188"/>
                  <a:gd name="T38" fmla="*/ 13 w 131"/>
                  <a:gd name="T39" fmla="*/ 0 h 188"/>
                  <a:gd name="T40" fmla="*/ 0 w 131"/>
                  <a:gd name="T41" fmla="*/ 10 h 1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188"/>
                  <a:gd name="T65" fmla="*/ 131 w 131"/>
                  <a:gd name="T66" fmla="*/ 188 h 1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188">
                    <a:moveTo>
                      <a:pt x="0" y="10"/>
                    </a:moveTo>
                    <a:lnTo>
                      <a:pt x="0" y="10"/>
                    </a:lnTo>
                    <a:lnTo>
                      <a:pt x="17" y="32"/>
                    </a:lnTo>
                    <a:lnTo>
                      <a:pt x="33" y="53"/>
                    </a:lnTo>
                    <a:lnTo>
                      <a:pt x="45" y="76"/>
                    </a:lnTo>
                    <a:lnTo>
                      <a:pt x="59" y="99"/>
                    </a:lnTo>
                    <a:lnTo>
                      <a:pt x="71" y="123"/>
                    </a:lnTo>
                    <a:lnTo>
                      <a:pt x="85" y="145"/>
                    </a:lnTo>
                    <a:lnTo>
                      <a:pt x="102" y="168"/>
                    </a:lnTo>
                    <a:lnTo>
                      <a:pt x="120" y="188"/>
                    </a:lnTo>
                    <a:lnTo>
                      <a:pt x="131" y="177"/>
                    </a:lnTo>
                    <a:lnTo>
                      <a:pt x="115" y="157"/>
                    </a:lnTo>
                    <a:lnTo>
                      <a:pt x="99" y="137"/>
                    </a:lnTo>
                    <a:lnTo>
                      <a:pt x="87" y="115"/>
                    </a:lnTo>
                    <a:lnTo>
                      <a:pt x="75" y="91"/>
                    </a:lnTo>
                    <a:lnTo>
                      <a:pt x="61" y="68"/>
                    </a:lnTo>
                    <a:lnTo>
                      <a:pt x="47" y="45"/>
                    </a:lnTo>
                    <a:lnTo>
                      <a:pt x="30" y="21"/>
                    </a:lnTo>
                    <a:lnTo>
                      <a:pt x="13" y="0"/>
                    </a:lnTo>
                    <a:lnTo>
                      <a:pt x="0" y="10"/>
                    </a:lnTo>
                    <a:close/>
                  </a:path>
                </a:pathLst>
              </a:custGeom>
              <a:solidFill>
                <a:srgbClr val="000000"/>
              </a:solidFill>
              <a:ln w="9525">
                <a:noFill/>
                <a:round/>
                <a:headEnd/>
                <a:tailEnd/>
              </a:ln>
            </p:spPr>
            <p:txBody>
              <a:bodyPr/>
              <a:lstStyle/>
              <a:p>
                <a:endParaRPr lang="en-US"/>
              </a:p>
            </p:txBody>
          </p:sp>
          <p:sp>
            <p:nvSpPr>
              <p:cNvPr id="50" name="Freeform 57"/>
              <p:cNvSpPr>
                <a:spLocks/>
              </p:cNvSpPr>
              <p:nvPr/>
            </p:nvSpPr>
            <p:spPr bwMode="auto">
              <a:xfrm>
                <a:off x="1742" y="2367"/>
                <a:ext cx="57" cy="85"/>
              </a:xfrm>
              <a:custGeom>
                <a:avLst/>
                <a:gdLst>
                  <a:gd name="T0" fmla="*/ 0 w 114"/>
                  <a:gd name="T1" fmla="*/ 11 h 170"/>
                  <a:gd name="T2" fmla="*/ 0 w 114"/>
                  <a:gd name="T3" fmla="*/ 11 h 170"/>
                  <a:gd name="T4" fmla="*/ 15 w 114"/>
                  <a:gd name="T5" fmla="*/ 30 h 170"/>
                  <a:gd name="T6" fmla="*/ 28 w 114"/>
                  <a:gd name="T7" fmla="*/ 50 h 170"/>
                  <a:gd name="T8" fmla="*/ 37 w 114"/>
                  <a:gd name="T9" fmla="*/ 70 h 170"/>
                  <a:gd name="T10" fmla="*/ 50 w 114"/>
                  <a:gd name="T11" fmla="*/ 91 h 170"/>
                  <a:gd name="T12" fmla="*/ 60 w 114"/>
                  <a:gd name="T13" fmla="*/ 111 h 170"/>
                  <a:gd name="T14" fmla="*/ 72 w 114"/>
                  <a:gd name="T15" fmla="*/ 132 h 170"/>
                  <a:gd name="T16" fmla="*/ 86 w 114"/>
                  <a:gd name="T17" fmla="*/ 152 h 170"/>
                  <a:gd name="T18" fmla="*/ 101 w 114"/>
                  <a:gd name="T19" fmla="*/ 170 h 170"/>
                  <a:gd name="T20" fmla="*/ 114 w 114"/>
                  <a:gd name="T21" fmla="*/ 160 h 170"/>
                  <a:gd name="T22" fmla="*/ 99 w 114"/>
                  <a:gd name="T23" fmla="*/ 141 h 170"/>
                  <a:gd name="T24" fmla="*/ 86 w 114"/>
                  <a:gd name="T25" fmla="*/ 124 h 170"/>
                  <a:gd name="T26" fmla="*/ 76 w 114"/>
                  <a:gd name="T27" fmla="*/ 103 h 170"/>
                  <a:gd name="T28" fmla="*/ 66 w 114"/>
                  <a:gd name="T29" fmla="*/ 83 h 170"/>
                  <a:gd name="T30" fmla="*/ 54 w 114"/>
                  <a:gd name="T31" fmla="*/ 62 h 170"/>
                  <a:gd name="T32" fmla="*/ 41 w 114"/>
                  <a:gd name="T33" fmla="*/ 42 h 170"/>
                  <a:gd name="T34" fmla="*/ 28 w 114"/>
                  <a:gd name="T35" fmla="*/ 22 h 170"/>
                  <a:gd name="T36" fmla="*/ 13 w 114"/>
                  <a:gd name="T37" fmla="*/ 0 h 170"/>
                  <a:gd name="T38" fmla="*/ 13 w 114"/>
                  <a:gd name="T39" fmla="*/ 0 h 170"/>
                  <a:gd name="T40" fmla="*/ 0 w 114"/>
                  <a:gd name="T41" fmla="*/ 11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170"/>
                  <a:gd name="T65" fmla="*/ 114 w 114"/>
                  <a:gd name="T66" fmla="*/ 170 h 1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170">
                    <a:moveTo>
                      <a:pt x="0" y="11"/>
                    </a:moveTo>
                    <a:lnTo>
                      <a:pt x="0" y="11"/>
                    </a:lnTo>
                    <a:lnTo>
                      <a:pt x="15" y="30"/>
                    </a:lnTo>
                    <a:lnTo>
                      <a:pt x="28" y="50"/>
                    </a:lnTo>
                    <a:lnTo>
                      <a:pt x="37" y="70"/>
                    </a:lnTo>
                    <a:lnTo>
                      <a:pt x="50" y="91"/>
                    </a:lnTo>
                    <a:lnTo>
                      <a:pt x="60" y="111"/>
                    </a:lnTo>
                    <a:lnTo>
                      <a:pt x="72" y="132"/>
                    </a:lnTo>
                    <a:lnTo>
                      <a:pt x="86" y="152"/>
                    </a:lnTo>
                    <a:lnTo>
                      <a:pt x="101" y="170"/>
                    </a:lnTo>
                    <a:lnTo>
                      <a:pt x="114" y="160"/>
                    </a:lnTo>
                    <a:lnTo>
                      <a:pt x="99" y="141"/>
                    </a:lnTo>
                    <a:lnTo>
                      <a:pt x="86" y="124"/>
                    </a:lnTo>
                    <a:lnTo>
                      <a:pt x="76" y="103"/>
                    </a:lnTo>
                    <a:lnTo>
                      <a:pt x="66" y="83"/>
                    </a:lnTo>
                    <a:lnTo>
                      <a:pt x="54" y="62"/>
                    </a:lnTo>
                    <a:lnTo>
                      <a:pt x="41" y="42"/>
                    </a:lnTo>
                    <a:lnTo>
                      <a:pt x="28" y="22"/>
                    </a:lnTo>
                    <a:lnTo>
                      <a:pt x="13" y="0"/>
                    </a:lnTo>
                    <a:lnTo>
                      <a:pt x="0" y="11"/>
                    </a:lnTo>
                    <a:close/>
                  </a:path>
                </a:pathLst>
              </a:custGeom>
              <a:solidFill>
                <a:srgbClr val="000000"/>
              </a:solidFill>
              <a:ln w="9525">
                <a:noFill/>
                <a:round/>
                <a:headEnd/>
                <a:tailEnd/>
              </a:ln>
            </p:spPr>
            <p:txBody>
              <a:bodyPr/>
              <a:lstStyle/>
              <a:p>
                <a:endParaRPr lang="en-US"/>
              </a:p>
            </p:txBody>
          </p:sp>
          <p:sp>
            <p:nvSpPr>
              <p:cNvPr id="51" name="Freeform 58"/>
              <p:cNvSpPr>
                <a:spLocks/>
              </p:cNvSpPr>
              <p:nvPr/>
            </p:nvSpPr>
            <p:spPr bwMode="auto">
              <a:xfrm>
                <a:off x="1707" y="2353"/>
                <a:ext cx="42" cy="19"/>
              </a:xfrm>
              <a:custGeom>
                <a:avLst/>
                <a:gdLst>
                  <a:gd name="T0" fmla="*/ 2 w 84"/>
                  <a:gd name="T1" fmla="*/ 21 h 39"/>
                  <a:gd name="T2" fmla="*/ 5 w 84"/>
                  <a:gd name="T3" fmla="*/ 20 h 39"/>
                  <a:gd name="T4" fmla="*/ 14 w 84"/>
                  <a:gd name="T5" fmla="*/ 17 h 39"/>
                  <a:gd name="T6" fmla="*/ 23 w 84"/>
                  <a:gd name="T7" fmla="*/ 16 h 39"/>
                  <a:gd name="T8" fmla="*/ 33 w 84"/>
                  <a:gd name="T9" fmla="*/ 16 h 39"/>
                  <a:gd name="T10" fmla="*/ 40 w 84"/>
                  <a:gd name="T11" fmla="*/ 19 h 39"/>
                  <a:gd name="T12" fmla="*/ 48 w 84"/>
                  <a:gd name="T13" fmla="*/ 23 h 39"/>
                  <a:gd name="T14" fmla="*/ 57 w 84"/>
                  <a:gd name="T15" fmla="*/ 27 h 39"/>
                  <a:gd name="T16" fmla="*/ 64 w 84"/>
                  <a:gd name="T17" fmla="*/ 32 h 39"/>
                  <a:gd name="T18" fmla="*/ 71 w 84"/>
                  <a:gd name="T19" fmla="*/ 39 h 39"/>
                  <a:gd name="T20" fmla="*/ 84 w 84"/>
                  <a:gd name="T21" fmla="*/ 28 h 39"/>
                  <a:gd name="T22" fmla="*/ 75 w 84"/>
                  <a:gd name="T23" fmla="*/ 19 h 39"/>
                  <a:gd name="T24" fmla="*/ 65 w 84"/>
                  <a:gd name="T25" fmla="*/ 13 h 39"/>
                  <a:gd name="T26" fmla="*/ 56 w 84"/>
                  <a:gd name="T27" fmla="*/ 7 h 39"/>
                  <a:gd name="T28" fmla="*/ 45 w 84"/>
                  <a:gd name="T29" fmla="*/ 3 h 39"/>
                  <a:gd name="T30" fmla="*/ 33 w 84"/>
                  <a:gd name="T31" fmla="*/ 0 h 39"/>
                  <a:gd name="T32" fmla="*/ 23 w 84"/>
                  <a:gd name="T33" fmla="*/ 0 h 39"/>
                  <a:gd name="T34" fmla="*/ 12 w 84"/>
                  <a:gd name="T35" fmla="*/ 1 h 39"/>
                  <a:gd name="T36" fmla="*/ 0 w 84"/>
                  <a:gd name="T37" fmla="*/ 4 h 39"/>
                  <a:gd name="T38" fmla="*/ 2 w 84"/>
                  <a:gd name="T39" fmla="*/ 3 h 39"/>
                  <a:gd name="T40" fmla="*/ 2 w 84"/>
                  <a:gd name="T41" fmla="*/ 21 h 39"/>
                  <a:gd name="T42" fmla="*/ 4 w 84"/>
                  <a:gd name="T43" fmla="*/ 20 h 39"/>
                  <a:gd name="T44" fmla="*/ 5 w 84"/>
                  <a:gd name="T45" fmla="*/ 20 h 39"/>
                  <a:gd name="T46" fmla="*/ 2 w 84"/>
                  <a:gd name="T47" fmla="*/ 21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39"/>
                  <a:gd name="T74" fmla="*/ 84 w 84"/>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39">
                    <a:moveTo>
                      <a:pt x="2" y="21"/>
                    </a:moveTo>
                    <a:lnTo>
                      <a:pt x="5" y="20"/>
                    </a:lnTo>
                    <a:lnTo>
                      <a:pt x="14" y="17"/>
                    </a:lnTo>
                    <a:lnTo>
                      <a:pt x="23" y="16"/>
                    </a:lnTo>
                    <a:lnTo>
                      <a:pt x="33" y="16"/>
                    </a:lnTo>
                    <a:lnTo>
                      <a:pt x="40" y="19"/>
                    </a:lnTo>
                    <a:lnTo>
                      <a:pt x="48" y="23"/>
                    </a:lnTo>
                    <a:lnTo>
                      <a:pt x="57" y="27"/>
                    </a:lnTo>
                    <a:lnTo>
                      <a:pt x="64" y="32"/>
                    </a:lnTo>
                    <a:lnTo>
                      <a:pt x="71" y="39"/>
                    </a:lnTo>
                    <a:lnTo>
                      <a:pt x="84" y="28"/>
                    </a:lnTo>
                    <a:lnTo>
                      <a:pt x="75" y="19"/>
                    </a:lnTo>
                    <a:lnTo>
                      <a:pt x="65" y="13"/>
                    </a:lnTo>
                    <a:lnTo>
                      <a:pt x="56" y="7"/>
                    </a:lnTo>
                    <a:lnTo>
                      <a:pt x="45" y="3"/>
                    </a:lnTo>
                    <a:lnTo>
                      <a:pt x="33" y="0"/>
                    </a:lnTo>
                    <a:lnTo>
                      <a:pt x="23" y="0"/>
                    </a:lnTo>
                    <a:lnTo>
                      <a:pt x="12" y="1"/>
                    </a:lnTo>
                    <a:lnTo>
                      <a:pt x="0" y="4"/>
                    </a:lnTo>
                    <a:lnTo>
                      <a:pt x="2" y="3"/>
                    </a:lnTo>
                    <a:lnTo>
                      <a:pt x="2" y="21"/>
                    </a:lnTo>
                    <a:lnTo>
                      <a:pt x="4" y="20"/>
                    </a:lnTo>
                    <a:lnTo>
                      <a:pt x="5" y="20"/>
                    </a:lnTo>
                    <a:lnTo>
                      <a:pt x="2" y="21"/>
                    </a:lnTo>
                    <a:close/>
                  </a:path>
                </a:pathLst>
              </a:custGeom>
              <a:solidFill>
                <a:srgbClr val="000000"/>
              </a:solidFill>
              <a:ln w="9525">
                <a:noFill/>
                <a:round/>
                <a:headEnd/>
                <a:tailEnd/>
              </a:ln>
            </p:spPr>
            <p:txBody>
              <a:bodyPr/>
              <a:lstStyle/>
              <a:p>
                <a:endParaRPr lang="en-US"/>
              </a:p>
            </p:txBody>
          </p:sp>
          <p:sp>
            <p:nvSpPr>
              <p:cNvPr id="52" name="Freeform 59"/>
              <p:cNvSpPr>
                <a:spLocks/>
              </p:cNvSpPr>
              <p:nvPr/>
            </p:nvSpPr>
            <p:spPr bwMode="auto">
              <a:xfrm>
                <a:off x="1687" y="2354"/>
                <a:ext cx="21" cy="22"/>
              </a:xfrm>
              <a:custGeom>
                <a:avLst/>
                <a:gdLst>
                  <a:gd name="T0" fmla="*/ 15 w 41"/>
                  <a:gd name="T1" fmla="*/ 44 h 44"/>
                  <a:gd name="T2" fmla="*/ 16 w 41"/>
                  <a:gd name="T3" fmla="*/ 44 h 44"/>
                  <a:gd name="T4" fmla="*/ 27 w 41"/>
                  <a:gd name="T5" fmla="*/ 26 h 44"/>
                  <a:gd name="T6" fmla="*/ 35 w 41"/>
                  <a:gd name="T7" fmla="*/ 18 h 44"/>
                  <a:gd name="T8" fmla="*/ 37 w 41"/>
                  <a:gd name="T9" fmla="*/ 17 h 44"/>
                  <a:gd name="T10" fmla="*/ 41 w 41"/>
                  <a:gd name="T11" fmla="*/ 18 h 44"/>
                  <a:gd name="T12" fmla="*/ 41 w 41"/>
                  <a:gd name="T13" fmla="*/ 0 h 44"/>
                  <a:gd name="T14" fmla="*/ 35 w 41"/>
                  <a:gd name="T15" fmla="*/ 1 h 44"/>
                  <a:gd name="T16" fmla="*/ 24 w 41"/>
                  <a:gd name="T17" fmla="*/ 5 h 44"/>
                  <a:gd name="T18" fmla="*/ 13 w 41"/>
                  <a:gd name="T19" fmla="*/ 16 h 44"/>
                  <a:gd name="T20" fmla="*/ 0 w 41"/>
                  <a:gd name="T21" fmla="*/ 36 h 44"/>
                  <a:gd name="T22" fmla="*/ 1 w 41"/>
                  <a:gd name="T23" fmla="*/ 36 h 44"/>
                  <a:gd name="T24" fmla="*/ 15 w 41"/>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4"/>
                  <a:gd name="T41" fmla="*/ 41 w 41"/>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4">
                    <a:moveTo>
                      <a:pt x="15" y="44"/>
                    </a:moveTo>
                    <a:lnTo>
                      <a:pt x="16" y="44"/>
                    </a:lnTo>
                    <a:lnTo>
                      <a:pt x="27" y="26"/>
                    </a:lnTo>
                    <a:lnTo>
                      <a:pt x="35" y="18"/>
                    </a:lnTo>
                    <a:lnTo>
                      <a:pt x="37" y="17"/>
                    </a:lnTo>
                    <a:lnTo>
                      <a:pt x="41" y="18"/>
                    </a:lnTo>
                    <a:lnTo>
                      <a:pt x="41" y="0"/>
                    </a:lnTo>
                    <a:lnTo>
                      <a:pt x="35" y="1"/>
                    </a:lnTo>
                    <a:lnTo>
                      <a:pt x="24" y="5"/>
                    </a:lnTo>
                    <a:lnTo>
                      <a:pt x="13" y="16"/>
                    </a:lnTo>
                    <a:lnTo>
                      <a:pt x="0" y="36"/>
                    </a:lnTo>
                    <a:lnTo>
                      <a:pt x="1" y="36"/>
                    </a:lnTo>
                    <a:lnTo>
                      <a:pt x="15" y="44"/>
                    </a:lnTo>
                    <a:close/>
                  </a:path>
                </a:pathLst>
              </a:custGeom>
              <a:solidFill>
                <a:srgbClr val="000000"/>
              </a:solidFill>
              <a:ln w="9525">
                <a:noFill/>
                <a:round/>
                <a:headEnd/>
                <a:tailEnd/>
              </a:ln>
            </p:spPr>
            <p:txBody>
              <a:bodyPr/>
              <a:lstStyle/>
              <a:p>
                <a:endParaRPr lang="en-US"/>
              </a:p>
            </p:txBody>
          </p:sp>
          <p:sp>
            <p:nvSpPr>
              <p:cNvPr id="53" name="Freeform 60"/>
              <p:cNvSpPr>
                <a:spLocks/>
              </p:cNvSpPr>
              <p:nvPr/>
            </p:nvSpPr>
            <p:spPr bwMode="auto">
              <a:xfrm>
                <a:off x="1681" y="2372"/>
                <a:ext cx="34" cy="110"/>
              </a:xfrm>
              <a:custGeom>
                <a:avLst/>
                <a:gdLst>
                  <a:gd name="T0" fmla="*/ 69 w 69"/>
                  <a:gd name="T1" fmla="*/ 210 h 219"/>
                  <a:gd name="T2" fmla="*/ 69 w 69"/>
                  <a:gd name="T3" fmla="*/ 212 h 219"/>
                  <a:gd name="T4" fmla="*/ 50 w 69"/>
                  <a:gd name="T5" fmla="*/ 169 h 219"/>
                  <a:gd name="T6" fmla="*/ 35 w 69"/>
                  <a:gd name="T7" fmla="*/ 131 h 219"/>
                  <a:gd name="T8" fmla="*/ 26 w 69"/>
                  <a:gd name="T9" fmla="*/ 102 h 219"/>
                  <a:gd name="T10" fmla="*/ 19 w 69"/>
                  <a:gd name="T11" fmla="*/ 75 h 219"/>
                  <a:gd name="T12" fmla="*/ 19 w 69"/>
                  <a:gd name="T13" fmla="*/ 53 h 219"/>
                  <a:gd name="T14" fmla="*/ 18 w 69"/>
                  <a:gd name="T15" fmla="*/ 36 h 219"/>
                  <a:gd name="T16" fmla="*/ 23 w 69"/>
                  <a:gd name="T17" fmla="*/ 21 h 219"/>
                  <a:gd name="T18" fmla="*/ 29 w 69"/>
                  <a:gd name="T19" fmla="*/ 8 h 219"/>
                  <a:gd name="T20" fmla="*/ 15 w 69"/>
                  <a:gd name="T21" fmla="*/ 0 h 219"/>
                  <a:gd name="T22" fmla="*/ 7 w 69"/>
                  <a:gd name="T23" fmla="*/ 16 h 219"/>
                  <a:gd name="T24" fmla="*/ 2 w 69"/>
                  <a:gd name="T25" fmla="*/ 33 h 219"/>
                  <a:gd name="T26" fmla="*/ 0 w 69"/>
                  <a:gd name="T27" fmla="*/ 53 h 219"/>
                  <a:gd name="T28" fmla="*/ 3 w 69"/>
                  <a:gd name="T29" fmla="*/ 78 h 219"/>
                  <a:gd name="T30" fmla="*/ 10 w 69"/>
                  <a:gd name="T31" fmla="*/ 104 h 219"/>
                  <a:gd name="T32" fmla="*/ 19 w 69"/>
                  <a:gd name="T33" fmla="*/ 137 h 219"/>
                  <a:gd name="T34" fmla="*/ 34 w 69"/>
                  <a:gd name="T35" fmla="*/ 174 h 219"/>
                  <a:gd name="T36" fmla="*/ 53 w 69"/>
                  <a:gd name="T37" fmla="*/ 217 h 219"/>
                  <a:gd name="T38" fmla="*/ 53 w 69"/>
                  <a:gd name="T39" fmla="*/ 219 h 219"/>
                  <a:gd name="T40" fmla="*/ 69 w 69"/>
                  <a:gd name="T41" fmla="*/ 210 h 2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219"/>
                  <a:gd name="T65" fmla="*/ 69 w 69"/>
                  <a:gd name="T66" fmla="*/ 219 h 2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219">
                    <a:moveTo>
                      <a:pt x="69" y="210"/>
                    </a:moveTo>
                    <a:lnTo>
                      <a:pt x="69" y="212"/>
                    </a:lnTo>
                    <a:lnTo>
                      <a:pt x="50" y="169"/>
                    </a:lnTo>
                    <a:lnTo>
                      <a:pt x="35" y="131"/>
                    </a:lnTo>
                    <a:lnTo>
                      <a:pt x="26" y="102"/>
                    </a:lnTo>
                    <a:lnTo>
                      <a:pt x="19" y="75"/>
                    </a:lnTo>
                    <a:lnTo>
                      <a:pt x="19" y="53"/>
                    </a:lnTo>
                    <a:lnTo>
                      <a:pt x="18" y="36"/>
                    </a:lnTo>
                    <a:lnTo>
                      <a:pt x="23" y="21"/>
                    </a:lnTo>
                    <a:lnTo>
                      <a:pt x="29" y="8"/>
                    </a:lnTo>
                    <a:lnTo>
                      <a:pt x="15" y="0"/>
                    </a:lnTo>
                    <a:lnTo>
                      <a:pt x="7" y="16"/>
                    </a:lnTo>
                    <a:lnTo>
                      <a:pt x="2" y="33"/>
                    </a:lnTo>
                    <a:lnTo>
                      <a:pt x="0" y="53"/>
                    </a:lnTo>
                    <a:lnTo>
                      <a:pt x="3" y="78"/>
                    </a:lnTo>
                    <a:lnTo>
                      <a:pt x="10" y="104"/>
                    </a:lnTo>
                    <a:lnTo>
                      <a:pt x="19" y="137"/>
                    </a:lnTo>
                    <a:lnTo>
                      <a:pt x="34" y="174"/>
                    </a:lnTo>
                    <a:lnTo>
                      <a:pt x="53" y="217"/>
                    </a:lnTo>
                    <a:lnTo>
                      <a:pt x="53" y="219"/>
                    </a:lnTo>
                    <a:lnTo>
                      <a:pt x="69" y="210"/>
                    </a:lnTo>
                    <a:close/>
                  </a:path>
                </a:pathLst>
              </a:custGeom>
              <a:solidFill>
                <a:srgbClr val="000000"/>
              </a:solidFill>
              <a:ln w="9525">
                <a:noFill/>
                <a:round/>
                <a:headEnd/>
                <a:tailEnd/>
              </a:ln>
            </p:spPr>
            <p:txBody>
              <a:bodyPr/>
              <a:lstStyle/>
              <a:p>
                <a:endParaRPr lang="en-US"/>
              </a:p>
            </p:txBody>
          </p:sp>
          <p:sp>
            <p:nvSpPr>
              <p:cNvPr id="54" name="Freeform 61"/>
              <p:cNvSpPr>
                <a:spLocks/>
              </p:cNvSpPr>
              <p:nvPr/>
            </p:nvSpPr>
            <p:spPr bwMode="auto">
              <a:xfrm>
                <a:off x="1707" y="2478"/>
                <a:ext cx="66" cy="108"/>
              </a:xfrm>
              <a:custGeom>
                <a:avLst/>
                <a:gdLst>
                  <a:gd name="T0" fmla="*/ 133 w 133"/>
                  <a:gd name="T1" fmla="*/ 209 h 217"/>
                  <a:gd name="T2" fmla="*/ 133 w 133"/>
                  <a:gd name="T3" fmla="*/ 209 h 217"/>
                  <a:gd name="T4" fmla="*/ 116 w 133"/>
                  <a:gd name="T5" fmla="*/ 183 h 217"/>
                  <a:gd name="T6" fmla="*/ 100 w 133"/>
                  <a:gd name="T7" fmla="*/ 158 h 217"/>
                  <a:gd name="T8" fmla="*/ 84 w 133"/>
                  <a:gd name="T9" fmla="*/ 132 h 217"/>
                  <a:gd name="T10" fmla="*/ 71 w 133"/>
                  <a:gd name="T11" fmla="*/ 107 h 217"/>
                  <a:gd name="T12" fmla="*/ 56 w 133"/>
                  <a:gd name="T13" fmla="*/ 81 h 217"/>
                  <a:gd name="T14" fmla="*/ 43 w 133"/>
                  <a:gd name="T15" fmla="*/ 54 h 217"/>
                  <a:gd name="T16" fmla="*/ 29 w 133"/>
                  <a:gd name="T17" fmla="*/ 27 h 217"/>
                  <a:gd name="T18" fmla="*/ 16 w 133"/>
                  <a:gd name="T19" fmla="*/ 0 h 217"/>
                  <a:gd name="T20" fmla="*/ 0 w 133"/>
                  <a:gd name="T21" fmla="*/ 9 h 217"/>
                  <a:gd name="T22" fmla="*/ 13 w 133"/>
                  <a:gd name="T23" fmla="*/ 35 h 217"/>
                  <a:gd name="T24" fmla="*/ 27 w 133"/>
                  <a:gd name="T25" fmla="*/ 62 h 217"/>
                  <a:gd name="T26" fmla="*/ 40 w 133"/>
                  <a:gd name="T27" fmla="*/ 89 h 217"/>
                  <a:gd name="T28" fmla="*/ 55 w 133"/>
                  <a:gd name="T29" fmla="*/ 115 h 217"/>
                  <a:gd name="T30" fmla="*/ 71 w 133"/>
                  <a:gd name="T31" fmla="*/ 140 h 217"/>
                  <a:gd name="T32" fmla="*/ 87 w 133"/>
                  <a:gd name="T33" fmla="*/ 166 h 217"/>
                  <a:gd name="T34" fmla="*/ 103 w 133"/>
                  <a:gd name="T35" fmla="*/ 191 h 217"/>
                  <a:gd name="T36" fmla="*/ 119 w 133"/>
                  <a:gd name="T37" fmla="*/ 217 h 217"/>
                  <a:gd name="T38" fmla="*/ 119 w 133"/>
                  <a:gd name="T39" fmla="*/ 217 h 217"/>
                  <a:gd name="T40" fmla="*/ 133 w 133"/>
                  <a:gd name="T41" fmla="*/ 209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217"/>
                  <a:gd name="T65" fmla="*/ 133 w 133"/>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217">
                    <a:moveTo>
                      <a:pt x="133" y="209"/>
                    </a:moveTo>
                    <a:lnTo>
                      <a:pt x="133" y="209"/>
                    </a:lnTo>
                    <a:lnTo>
                      <a:pt x="116" y="183"/>
                    </a:lnTo>
                    <a:lnTo>
                      <a:pt x="100" y="158"/>
                    </a:lnTo>
                    <a:lnTo>
                      <a:pt x="84" y="132"/>
                    </a:lnTo>
                    <a:lnTo>
                      <a:pt x="71" y="107"/>
                    </a:lnTo>
                    <a:lnTo>
                      <a:pt x="56" y="81"/>
                    </a:lnTo>
                    <a:lnTo>
                      <a:pt x="43" y="54"/>
                    </a:lnTo>
                    <a:lnTo>
                      <a:pt x="29" y="27"/>
                    </a:lnTo>
                    <a:lnTo>
                      <a:pt x="16" y="0"/>
                    </a:lnTo>
                    <a:lnTo>
                      <a:pt x="0" y="9"/>
                    </a:lnTo>
                    <a:lnTo>
                      <a:pt x="13" y="35"/>
                    </a:lnTo>
                    <a:lnTo>
                      <a:pt x="27" y="62"/>
                    </a:lnTo>
                    <a:lnTo>
                      <a:pt x="40" y="89"/>
                    </a:lnTo>
                    <a:lnTo>
                      <a:pt x="55" y="115"/>
                    </a:lnTo>
                    <a:lnTo>
                      <a:pt x="71" y="140"/>
                    </a:lnTo>
                    <a:lnTo>
                      <a:pt x="87" y="166"/>
                    </a:lnTo>
                    <a:lnTo>
                      <a:pt x="103" y="191"/>
                    </a:lnTo>
                    <a:lnTo>
                      <a:pt x="119" y="217"/>
                    </a:lnTo>
                    <a:lnTo>
                      <a:pt x="133" y="209"/>
                    </a:lnTo>
                    <a:close/>
                  </a:path>
                </a:pathLst>
              </a:custGeom>
              <a:solidFill>
                <a:srgbClr val="000000"/>
              </a:solidFill>
              <a:ln w="9525">
                <a:noFill/>
                <a:round/>
                <a:headEnd/>
                <a:tailEnd/>
              </a:ln>
            </p:spPr>
            <p:txBody>
              <a:bodyPr/>
              <a:lstStyle/>
              <a:p>
                <a:endParaRPr lang="en-US"/>
              </a:p>
            </p:txBody>
          </p:sp>
          <p:sp>
            <p:nvSpPr>
              <p:cNvPr id="55" name="Freeform 62"/>
              <p:cNvSpPr>
                <a:spLocks/>
              </p:cNvSpPr>
              <p:nvPr/>
            </p:nvSpPr>
            <p:spPr bwMode="auto">
              <a:xfrm>
                <a:off x="1767" y="2582"/>
                <a:ext cx="49" cy="131"/>
              </a:xfrm>
              <a:custGeom>
                <a:avLst/>
                <a:gdLst>
                  <a:gd name="T0" fmla="*/ 100 w 100"/>
                  <a:gd name="T1" fmla="*/ 256 h 261"/>
                  <a:gd name="T2" fmla="*/ 100 w 100"/>
                  <a:gd name="T3" fmla="*/ 257 h 261"/>
                  <a:gd name="T4" fmla="*/ 90 w 100"/>
                  <a:gd name="T5" fmla="*/ 224 h 261"/>
                  <a:gd name="T6" fmla="*/ 82 w 100"/>
                  <a:gd name="T7" fmla="*/ 190 h 261"/>
                  <a:gd name="T8" fmla="*/ 74 w 100"/>
                  <a:gd name="T9" fmla="*/ 157 h 261"/>
                  <a:gd name="T10" fmla="*/ 66 w 100"/>
                  <a:gd name="T11" fmla="*/ 124 h 261"/>
                  <a:gd name="T12" fmla="*/ 57 w 100"/>
                  <a:gd name="T13" fmla="*/ 91 h 261"/>
                  <a:gd name="T14" fmla="*/ 46 w 100"/>
                  <a:gd name="T15" fmla="*/ 60 h 261"/>
                  <a:gd name="T16" fmla="*/ 32 w 100"/>
                  <a:gd name="T17" fmla="*/ 29 h 261"/>
                  <a:gd name="T18" fmla="*/ 14 w 100"/>
                  <a:gd name="T19" fmla="*/ 0 h 261"/>
                  <a:gd name="T20" fmla="*/ 0 w 100"/>
                  <a:gd name="T21" fmla="*/ 8 h 261"/>
                  <a:gd name="T22" fmla="*/ 16 w 100"/>
                  <a:gd name="T23" fmla="*/ 37 h 261"/>
                  <a:gd name="T24" fmla="*/ 30 w 100"/>
                  <a:gd name="T25" fmla="*/ 65 h 261"/>
                  <a:gd name="T26" fmla="*/ 40 w 100"/>
                  <a:gd name="T27" fmla="*/ 96 h 261"/>
                  <a:gd name="T28" fmla="*/ 50 w 100"/>
                  <a:gd name="T29" fmla="*/ 127 h 261"/>
                  <a:gd name="T30" fmla="*/ 58 w 100"/>
                  <a:gd name="T31" fmla="*/ 159 h 261"/>
                  <a:gd name="T32" fmla="*/ 66 w 100"/>
                  <a:gd name="T33" fmla="*/ 193 h 261"/>
                  <a:gd name="T34" fmla="*/ 74 w 100"/>
                  <a:gd name="T35" fmla="*/ 226 h 261"/>
                  <a:gd name="T36" fmla="*/ 83 w 100"/>
                  <a:gd name="T37" fmla="*/ 260 h 261"/>
                  <a:gd name="T38" fmla="*/ 83 w 100"/>
                  <a:gd name="T39" fmla="*/ 261 h 261"/>
                  <a:gd name="T40" fmla="*/ 100 w 100"/>
                  <a:gd name="T41" fmla="*/ 256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61"/>
                  <a:gd name="T65" fmla="*/ 100 w 100"/>
                  <a:gd name="T66" fmla="*/ 261 h 2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61">
                    <a:moveTo>
                      <a:pt x="100" y="256"/>
                    </a:moveTo>
                    <a:lnTo>
                      <a:pt x="100" y="257"/>
                    </a:lnTo>
                    <a:lnTo>
                      <a:pt x="90" y="224"/>
                    </a:lnTo>
                    <a:lnTo>
                      <a:pt x="82" y="190"/>
                    </a:lnTo>
                    <a:lnTo>
                      <a:pt x="74" y="157"/>
                    </a:lnTo>
                    <a:lnTo>
                      <a:pt x="66" y="124"/>
                    </a:lnTo>
                    <a:lnTo>
                      <a:pt x="57" y="91"/>
                    </a:lnTo>
                    <a:lnTo>
                      <a:pt x="46" y="60"/>
                    </a:lnTo>
                    <a:lnTo>
                      <a:pt x="32" y="29"/>
                    </a:lnTo>
                    <a:lnTo>
                      <a:pt x="14" y="0"/>
                    </a:lnTo>
                    <a:lnTo>
                      <a:pt x="0" y="8"/>
                    </a:lnTo>
                    <a:lnTo>
                      <a:pt x="16" y="37"/>
                    </a:lnTo>
                    <a:lnTo>
                      <a:pt x="30" y="65"/>
                    </a:lnTo>
                    <a:lnTo>
                      <a:pt x="40" y="96"/>
                    </a:lnTo>
                    <a:lnTo>
                      <a:pt x="50" y="127"/>
                    </a:lnTo>
                    <a:lnTo>
                      <a:pt x="58" y="159"/>
                    </a:lnTo>
                    <a:lnTo>
                      <a:pt x="66" y="193"/>
                    </a:lnTo>
                    <a:lnTo>
                      <a:pt x="74" y="226"/>
                    </a:lnTo>
                    <a:lnTo>
                      <a:pt x="83" y="260"/>
                    </a:lnTo>
                    <a:lnTo>
                      <a:pt x="83" y="261"/>
                    </a:lnTo>
                    <a:lnTo>
                      <a:pt x="100" y="256"/>
                    </a:lnTo>
                    <a:close/>
                  </a:path>
                </a:pathLst>
              </a:custGeom>
              <a:solidFill>
                <a:srgbClr val="000000"/>
              </a:solidFill>
              <a:ln w="9525">
                <a:noFill/>
                <a:round/>
                <a:headEnd/>
                <a:tailEnd/>
              </a:ln>
            </p:spPr>
            <p:txBody>
              <a:bodyPr/>
              <a:lstStyle/>
              <a:p>
                <a:endParaRPr lang="en-US"/>
              </a:p>
            </p:txBody>
          </p:sp>
          <p:sp>
            <p:nvSpPr>
              <p:cNvPr id="56" name="Freeform 63"/>
              <p:cNvSpPr>
                <a:spLocks/>
              </p:cNvSpPr>
              <p:nvPr/>
            </p:nvSpPr>
            <p:spPr bwMode="auto">
              <a:xfrm>
                <a:off x="1808" y="2710"/>
                <a:ext cx="32" cy="132"/>
              </a:xfrm>
              <a:custGeom>
                <a:avLst/>
                <a:gdLst>
                  <a:gd name="T0" fmla="*/ 64 w 64"/>
                  <a:gd name="T1" fmla="*/ 262 h 264"/>
                  <a:gd name="T2" fmla="*/ 64 w 64"/>
                  <a:gd name="T3" fmla="*/ 262 h 264"/>
                  <a:gd name="T4" fmla="*/ 55 w 64"/>
                  <a:gd name="T5" fmla="*/ 228 h 264"/>
                  <a:gd name="T6" fmla="*/ 49 w 64"/>
                  <a:gd name="T7" fmla="*/ 196 h 264"/>
                  <a:gd name="T8" fmla="*/ 45 w 64"/>
                  <a:gd name="T9" fmla="*/ 165 h 264"/>
                  <a:gd name="T10" fmla="*/ 41 w 64"/>
                  <a:gd name="T11" fmla="*/ 133 h 264"/>
                  <a:gd name="T12" fmla="*/ 37 w 64"/>
                  <a:gd name="T13" fmla="*/ 101 h 264"/>
                  <a:gd name="T14" fmla="*/ 31 w 64"/>
                  <a:gd name="T15" fmla="*/ 67 h 264"/>
                  <a:gd name="T16" fmla="*/ 25 w 64"/>
                  <a:gd name="T17" fmla="*/ 35 h 264"/>
                  <a:gd name="T18" fmla="*/ 17 w 64"/>
                  <a:gd name="T19" fmla="*/ 0 h 264"/>
                  <a:gd name="T20" fmla="*/ 0 w 64"/>
                  <a:gd name="T21" fmla="*/ 5 h 264"/>
                  <a:gd name="T22" fmla="*/ 8 w 64"/>
                  <a:gd name="T23" fmla="*/ 37 h 264"/>
                  <a:gd name="T24" fmla="*/ 15 w 64"/>
                  <a:gd name="T25" fmla="*/ 70 h 264"/>
                  <a:gd name="T26" fmla="*/ 21 w 64"/>
                  <a:gd name="T27" fmla="*/ 101 h 264"/>
                  <a:gd name="T28" fmla="*/ 25 w 64"/>
                  <a:gd name="T29" fmla="*/ 133 h 264"/>
                  <a:gd name="T30" fmla="*/ 29 w 64"/>
                  <a:gd name="T31" fmla="*/ 165 h 264"/>
                  <a:gd name="T32" fmla="*/ 33 w 64"/>
                  <a:gd name="T33" fmla="*/ 199 h 264"/>
                  <a:gd name="T34" fmla="*/ 39 w 64"/>
                  <a:gd name="T35" fmla="*/ 231 h 264"/>
                  <a:gd name="T36" fmla="*/ 47 w 64"/>
                  <a:gd name="T37" fmla="*/ 264 h 264"/>
                  <a:gd name="T38" fmla="*/ 47 w 64"/>
                  <a:gd name="T39" fmla="*/ 264 h 264"/>
                  <a:gd name="T40" fmla="*/ 64 w 64"/>
                  <a:gd name="T41" fmla="*/ 262 h 2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264"/>
                  <a:gd name="T65" fmla="*/ 64 w 64"/>
                  <a:gd name="T66" fmla="*/ 264 h 2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264">
                    <a:moveTo>
                      <a:pt x="64" y="262"/>
                    </a:moveTo>
                    <a:lnTo>
                      <a:pt x="64" y="262"/>
                    </a:lnTo>
                    <a:lnTo>
                      <a:pt x="55" y="228"/>
                    </a:lnTo>
                    <a:lnTo>
                      <a:pt x="49" y="196"/>
                    </a:lnTo>
                    <a:lnTo>
                      <a:pt x="45" y="165"/>
                    </a:lnTo>
                    <a:lnTo>
                      <a:pt x="41" y="133"/>
                    </a:lnTo>
                    <a:lnTo>
                      <a:pt x="37" y="101"/>
                    </a:lnTo>
                    <a:lnTo>
                      <a:pt x="31" y="67"/>
                    </a:lnTo>
                    <a:lnTo>
                      <a:pt x="25" y="35"/>
                    </a:lnTo>
                    <a:lnTo>
                      <a:pt x="17" y="0"/>
                    </a:lnTo>
                    <a:lnTo>
                      <a:pt x="0" y="5"/>
                    </a:lnTo>
                    <a:lnTo>
                      <a:pt x="8" y="37"/>
                    </a:lnTo>
                    <a:lnTo>
                      <a:pt x="15" y="70"/>
                    </a:lnTo>
                    <a:lnTo>
                      <a:pt x="21" y="101"/>
                    </a:lnTo>
                    <a:lnTo>
                      <a:pt x="25" y="133"/>
                    </a:lnTo>
                    <a:lnTo>
                      <a:pt x="29" y="165"/>
                    </a:lnTo>
                    <a:lnTo>
                      <a:pt x="33" y="199"/>
                    </a:lnTo>
                    <a:lnTo>
                      <a:pt x="39" y="231"/>
                    </a:lnTo>
                    <a:lnTo>
                      <a:pt x="47" y="264"/>
                    </a:lnTo>
                    <a:lnTo>
                      <a:pt x="64" y="262"/>
                    </a:lnTo>
                    <a:close/>
                  </a:path>
                </a:pathLst>
              </a:custGeom>
              <a:solidFill>
                <a:srgbClr val="000000"/>
              </a:solidFill>
              <a:ln w="9525">
                <a:noFill/>
                <a:round/>
                <a:headEnd/>
                <a:tailEnd/>
              </a:ln>
            </p:spPr>
            <p:txBody>
              <a:bodyPr/>
              <a:lstStyle/>
              <a:p>
                <a:endParaRPr lang="en-US"/>
              </a:p>
            </p:txBody>
          </p:sp>
          <p:sp>
            <p:nvSpPr>
              <p:cNvPr id="57" name="Freeform 64"/>
              <p:cNvSpPr>
                <a:spLocks/>
              </p:cNvSpPr>
              <p:nvPr/>
            </p:nvSpPr>
            <p:spPr bwMode="auto">
              <a:xfrm>
                <a:off x="1832" y="2841"/>
                <a:ext cx="29" cy="58"/>
              </a:xfrm>
              <a:custGeom>
                <a:avLst/>
                <a:gdLst>
                  <a:gd name="T0" fmla="*/ 58 w 58"/>
                  <a:gd name="T1" fmla="*/ 108 h 116"/>
                  <a:gd name="T2" fmla="*/ 58 w 58"/>
                  <a:gd name="T3" fmla="*/ 108 h 116"/>
                  <a:gd name="T4" fmla="*/ 51 w 58"/>
                  <a:gd name="T5" fmla="*/ 95 h 116"/>
                  <a:gd name="T6" fmla="*/ 45 w 58"/>
                  <a:gd name="T7" fmla="*/ 83 h 116"/>
                  <a:gd name="T8" fmla="*/ 39 w 58"/>
                  <a:gd name="T9" fmla="*/ 69 h 116"/>
                  <a:gd name="T10" fmla="*/ 34 w 58"/>
                  <a:gd name="T11" fmla="*/ 56 h 116"/>
                  <a:gd name="T12" fmla="*/ 30 w 58"/>
                  <a:gd name="T13" fmla="*/ 41 h 116"/>
                  <a:gd name="T14" fmla="*/ 25 w 58"/>
                  <a:gd name="T15" fmla="*/ 28 h 116"/>
                  <a:gd name="T16" fmla="*/ 21 w 58"/>
                  <a:gd name="T17" fmla="*/ 14 h 116"/>
                  <a:gd name="T18" fmla="*/ 17 w 58"/>
                  <a:gd name="T19" fmla="*/ 0 h 116"/>
                  <a:gd name="T20" fmla="*/ 0 w 58"/>
                  <a:gd name="T21" fmla="*/ 2 h 116"/>
                  <a:gd name="T22" fmla="*/ 4 w 58"/>
                  <a:gd name="T23" fmla="*/ 17 h 116"/>
                  <a:gd name="T24" fmla="*/ 8 w 58"/>
                  <a:gd name="T25" fmla="*/ 33 h 116"/>
                  <a:gd name="T26" fmla="*/ 14 w 58"/>
                  <a:gd name="T27" fmla="*/ 47 h 116"/>
                  <a:gd name="T28" fmla="*/ 18 w 58"/>
                  <a:gd name="T29" fmla="*/ 61 h 116"/>
                  <a:gd name="T30" fmla="*/ 23 w 58"/>
                  <a:gd name="T31" fmla="*/ 75 h 116"/>
                  <a:gd name="T32" fmla="*/ 29 w 58"/>
                  <a:gd name="T33" fmla="*/ 88 h 116"/>
                  <a:gd name="T34" fmla="*/ 35 w 58"/>
                  <a:gd name="T35" fmla="*/ 103 h 116"/>
                  <a:gd name="T36" fmla="*/ 42 w 58"/>
                  <a:gd name="T37" fmla="*/ 116 h 116"/>
                  <a:gd name="T38" fmla="*/ 42 w 58"/>
                  <a:gd name="T39" fmla="*/ 116 h 116"/>
                  <a:gd name="T40" fmla="*/ 58 w 58"/>
                  <a:gd name="T41" fmla="*/ 108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16"/>
                  <a:gd name="T65" fmla="*/ 58 w 58"/>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16">
                    <a:moveTo>
                      <a:pt x="58" y="108"/>
                    </a:moveTo>
                    <a:lnTo>
                      <a:pt x="58" y="108"/>
                    </a:lnTo>
                    <a:lnTo>
                      <a:pt x="51" y="95"/>
                    </a:lnTo>
                    <a:lnTo>
                      <a:pt x="45" y="83"/>
                    </a:lnTo>
                    <a:lnTo>
                      <a:pt x="39" y="69"/>
                    </a:lnTo>
                    <a:lnTo>
                      <a:pt x="34" y="56"/>
                    </a:lnTo>
                    <a:lnTo>
                      <a:pt x="30" y="41"/>
                    </a:lnTo>
                    <a:lnTo>
                      <a:pt x="25" y="28"/>
                    </a:lnTo>
                    <a:lnTo>
                      <a:pt x="21" y="14"/>
                    </a:lnTo>
                    <a:lnTo>
                      <a:pt x="17" y="0"/>
                    </a:lnTo>
                    <a:lnTo>
                      <a:pt x="0" y="2"/>
                    </a:lnTo>
                    <a:lnTo>
                      <a:pt x="4" y="17"/>
                    </a:lnTo>
                    <a:lnTo>
                      <a:pt x="8" y="33"/>
                    </a:lnTo>
                    <a:lnTo>
                      <a:pt x="14" y="47"/>
                    </a:lnTo>
                    <a:lnTo>
                      <a:pt x="18" y="61"/>
                    </a:lnTo>
                    <a:lnTo>
                      <a:pt x="23" y="75"/>
                    </a:lnTo>
                    <a:lnTo>
                      <a:pt x="29" y="88"/>
                    </a:lnTo>
                    <a:lnTo>
                      <a:pt x="35" y="103"/>
                    </a:lnTo>
                    <a:lnTo>
                      <a:pt x="42" y="116"/>
                    </a:lnTo>
                    <a:lnTo>
                      <a:pt x="58" y="108"/>
                    </a:lnTo>
                    <a:close/>
                  </a:path>
                </a:pathLst>
              </a:custGeom>
              <a:solidFill>
                <a:srgbClr val="000000"/>
              </a:solidFill>
              <a:ln w="9525">
                <a:noFill/>
                <a:round/>
                <a:headEnd/>
                <a:tailEnd/>
              </a:ln>
            </p:spPr>
            <p:txBody>
              <a:bodyPr/>
              <a:lstStyle/>
              <a:p>
                <a:endParaRPr lang="en-US"/>
              </a:p>
            </p:txBody>
          </p:sp>
          <p:sp>
            <p:nvSpPr>
              <p:cNvPr id="58" name="Freeform 65"/>
              <p:cNvSpPr>
                <a:spLocks/>
              </p:cNvSpPr>
              <p:nvPr/>
            </p:nvSpPr>
            <p:spPr bwMode="auto">
              <a:xfrm>
                <a:off x="1848" y="2895"/>
                <a:ext cx="13" cy="13"/>
              </a:xfrm>
              <a:custGeom>
                <a:avLst/>
                <a:gdLst>
                  <a:gd name="T0" fmla="*/ 16 w 24"/>
                  <a:gd name="T1" fmla="*/ 26 h 26"/>
                  <a:gd name="T2" fmla="*/ 16 w 24"/>
                  <a:gd name="T3" fmla="*/ 26 h 26"/>
                  <a:gd name="T4" fmla="*/ 17 w 24"/>
                  <a:gd name="T5" fmla="*/ 24 h 26"/>
                  <a:gd name="T6" fmla="*/ 23 w 24"/>
                  <a:gd name="T7" fmla="*/ 19 h 26"/>
                  <a:gd name="T8" fmla="*/ 24 w 24"/>
                  <a:gd name="T9" fmla="*/ 10 h 26"/>
                  <a:gd name="T10" fmla="*/ 24 w 24"/>
                  <a:gd name="T11" fmla="*/ 0 h 26"/>
                  <a:gd name="T12" fmla="*/ 8 w 24"/>
                  <a:gd name="T13" fmla="*/ 8 h 26"/>
                  <a:gd name="T14" fmla="*/ 8 w 24"/>
                  <a:gd name="T15" fmla="*/ 10 h 26"/>
                  <a:gd name="T16" fmla="*/ 7 w 24"/>
                  <a:gd name="T17" fmla="*/ 11 h 26"/>
                  <a:gd name="T18" fmla="*/ 4 w 24"/>
                  <a:gd name="T19" fmla="*/ 14 h 26"/>
                  <a:gd name="T20" fmla="*/ 0 w 24"/>
                  <a:gd name="T21" fmla="*/ 23 h 26"/>
                  <a:gd name="T22" fmla="*/ 0 w 24"/>
                  <a:gd name="T23" fmla="*/ 23 h 26"/>
                  <a:gd name="T24" fmla="*/ 16 w 24"/>
                  <a:gd name="T25" fmla="*/ 2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26"/>
                  <a:gd name="T41" fmla="*/ 24 w 2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26">
                    <a:moveTo>
                      <a:pt x="16" y="26"/>
                    </a:moveTo>
                    <a:lnTo>
                      <a:pt x="16" y="26"/>
                    </a:lnTo>
                    <a:lnTo>
                      <a:pt x="17" y="24"/>
                    </a:lnTo>
                    <a:lnTo>
                      <a:pt x="23" y="19"/>
                    </a:lnTo>
                    <a:lnTo>
                      <a:pt x="24" y="10"/>
                    </a:lnTo>
                    <a:lnTo>
                      <a:pt x="24" y="0"/>
                    </a:lnTo>
                    <a:lnTo>
                      <a:pt x="8" y="8"/>
                    </a:lnTo>
                    <a:lnTo>
                      <a:pt x="8" y="10"/>
                    </a:lnTo>
                    <a:lnTo>
                      <a:pt x="7" y="11"/>
                    </a:lnTo>
                    <a:lnTo>
                      <a:pt x="4" y="14"/>
                    </a:lnTo>
                    <a:lnTo>
                      <a:pt x="0" y="23"/>
                    </a:lnTo>
                    <a:lnTo>
                      <a:pt x="16" y="26"/>
                    </a:lnTo>
                    <a:close/>
                  </a:path>
                </a:pathLst>
              </a:custGeom>
              <a:solidFill>
                <a:srgbClr val="000000"/>
              </a:solidFill>
              <a:ln w="9525">
                <a:noFill/>
                <a:round/>
                <a:headEnd/>
                <a:tailEnd/>
              </a:ln>
            </p:spPr>
            <p:txBody>
              <a:bodyPr/>
              <a:lstStyle/>
              <a:p>
                <a:endParaRPr lang="en-US"/>
              </a:p>
            </p:txBody>
          </p:sp>
          <p:sp>
            <p:nvSpPr>
              <p:cNvPr id="59" name="Freeform 66"/>
              <p:cNvSpPr>
                <a:spLocks/>
              </p:cNvSpPr>
              <p:nvPr/>
            </p:nvSpPr>
            <p:spPr bwMode="auto">
              <a:xfrm>
                <a:off x="1846" y="2907"/>
                <a:ext cx="13" cy="78"/>
              </a:xfrm>
              <a:custGeom>
                <a:avLst/>
                <a:gdLst>
                  <a:gd name="T0" fmla="*/ 21 w 26"/>
                  <a:gd name="T1" fmla="*/ 157 h 157"/>
                  <a:gd name="T2" fmla="*/ 21 w 26"/>
                  <a:gd name="T3" fmla="*/ 157 h 157"/>
                  <a:gd name="T4" fmla="*/ 26 w 26"/>
                  <a:gd name="T5" fmla="*/ 117 h 157"/>
                  <a:gd name="T6" fmla="*/ 21 w 26"/>
                  <a:gd name="T7" fmla="*/ 79 h 157"/>
                  <a:gd name="T8" fmla="*/ 18 w 26"/>
                  <a:gd name="T9" fmla="*/ 40 h 157"/>
                  <a:gd name="T10" fmla="*/ 21 w 26"/>
                  <a:gd name="T11" fmla="*/ 3 h 157"/>
                  <a:gd name="T12" fmla="*/ 5 w 26"/>
                  <a:gd name="T13" fmla="*/ 0 h 157"/>
                  <a:gd name="T14" fmla="*/ 0 w 26"/>
                  <a:gd name="T15" fmla="*/ 40 h 157"/>
                  <a:gd name="T16" fmla="*/ 5 w 26"/>
                  <a:gd name="T17" fmla="*/ 79 h 157"/>
                  <a:gd name="T18" fmla="*/ 8 w 26"/>
                  <a:gd name="T19" fmla="*/ 117 h 157"/>
                  <a:gd name="T20" fmla="*/ 5 w 26"/>
                  <a:gd name="T21" fmla="*/ 154 h 157"/>
                  <a:gd name="T22" fmla="*/ 5 w 26"/>
                  <a:gd name="T23" fmla="*/ 154 h 157"/>
                  <a:gd name="T24" fmla="*/ 21 w 26"/>
                  <a:gd name="T25" fmla="*/ 157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57"/>
                  <a:gd name="T41" fmla="*/ 26 w 26"/>
                  <a:gd name="T42" fmla="*/ 157 h 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57">
                    <a:moveTo>
                      <a:pt x="21" y="157"/>
                    </a:moveTo>
                    <a:lnTo>
                      <a:pt x="21" y="157"/>
                    </a:lnTo>
                    <a:lnTo>
                      <a:pt x="26" y="117"/>
                    </a:lnTo>
                    <a:lnTo>
                      <a:pt x="21" y="79"/>
                    </a:lnTo>
                    <a:lnTo>
                      <a:pt x="18" y="40"/>
                    </a:lnTo>
                    <a:lnTo>
                      <a:pt x="21" y="3"/>
                    </a:lnTo>
                    <a:lnTo>
                      <a:pt x="5" y="0"/>
                    </a:lnTo>
                    <a:lnTo>
                      <a:pt x="0" y="40"/>
                    </a:lnTo>
                    <a:lnTo>
                      <a:pt x="5" y="79"/>
                    </a:lnTo>
                    <a:lnTo>
                      <a:pt x="8" y="117"/>
                    </a:lnTo>
                    <a:lnTo>
                      <a:pt x="5" y="154"/>
                    </a:lnTo>
                    <a:lnTo>
                      <a:pt x="21" y="157"/>
                    </a:lnTo>
                    <a:close/>
                  </a:path>
                </a:pathLst>
              </a:custGeom>
              <a:solidFill>
                <a:srgbClr val="000000"/>
              </a:solidFill>
              <a:ln w="9525">
                <a:noFill/>
                <a:round/>
                <a:headEnd/>
                <a:tailEnd/>
              </a:ln>
            </p:spPr>
            <p:txBody>
              <a:bodyPr/>
              <a:lstStyle/>
              <a:p>
                <a:endParaRPr lang="en-US"/>
              </a:p>
            </p:txBody>
          </p:sp>
          <p:sp>
            <p:nvSpPr>
              <p:cNvPr id="60" name="Freeform 67"/>
              <p:cNvSpPr>
                <a:spLocks/>
              </p:cNvSpPr>
              <p:nvPr/>
            </p:nvSpPr>
            <p:spPr bwMode="auto">
              <a:xfrm>
                <a:off x="1839" y="2984"/>
                <a:ext cx="18" cy="34"/>
              </a:xfrm>
              <a:custGeom>
                <a:avLst/>
                <a:gdLst>
                  <a:gd name="T0" fmla="*/ 16 w 35"/>
                  <a:gd name="T1" fmla="*/ 69 h 69"/>
                  <a:gd name="T2" fmla="*/ 16 w 35"/>
                  <a:gd name="T3" fmla="*/ 69 h 69"/>
                  <a:gd name="T4" fmla="*/ 19 w 35"/>
                  <a:gd name="T5" fmla="*/ 53 h 69"/>
                  <a:gd name="T6" fmla="*/ 24 w 35"/>
                  <a:gd name="T7" fmla="*/ 38 h 69"/>
                  <a:gd name="T8" fmla="*/ 30 w 35"/>
                  <a:gd name="T9" fmla="*/ 21 h 69"/>
                  <a:gd name="T10" fmla="*/ 35 w 35"/>
                  <a:gd name="T11" fmla="*/ 3 h 69"/>
                  <a:gd name="T12" fmla="*/ 19 w 35"/>
                  <a:gd name="T13" fmla="*/ 0 h 69"/>
                  <a:gd name="T14" fmla="*/ 14 w 35"/>
                  <a:gd name="T15" fmla="*/ 15 h 69"/>
                  <a:gd name="T16" fmla="*/ 8 w 35"/>
                  <a:gd name="T17" fmla="*/ 33 h 69"/>
                  <a:gd name="T18" fmla="*/ 3 w 35"/>
                  <a:gd name="T19" fmla="*/ 50 h 69"/>
                  <a:gd name="T20" fmla="*/ 0 w 35"/>
                  <a:gd name="T21" fmla="*/ 69 h 69"/>
                  <a:gd name="T22" fmla="*/ 0 w 35"/>
                  <a:gd name="T23" fmla="*/ 69 h 69"/>
                  <a:gd name="T24" fmla="*/ 16 w 35"/>
                  <a:gd name="T25" fmla="*/ 69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6" y="69"/>
                    </a:moveTo>
                    <a:lnTo>
                      <a:pt x="16" y="69"/>
                    </a:lnTo>
                    <a:lnTo>
                      <a:pt x="19" y="53"/>
                    </a:lnTo>
                    <a:lnTo>
                      <a:pt x="24" y="38"/>
                    </a:lnTo>
                    <a:lnTo>
                      <a:pt x="30" y="21"/>
                    </a:lnTo>
                    <a:lnTo>
                      <a:pt x="35" y="3"/>
                    </a:lnTo>
                    <a:lnTo>
                      <a:pt x="19" y="0"/>
                    </a:lnTo>
                    <a:lnTo>
                      <a:pt x="14" y="15"/>
                    </a:lnTo>
                    <a:lnTo>
                      <a:pt x="8" y="33"/>
                    </a:lnTo>
                    <a:lnTo>
                      <a:pt x="3" y="50"/>
                    </a:lnTo>
                    <a:lnTo>
                      <a:pt x="0" y="69"/>
                    </a:lnTo>
                    <a:lnTo>
                      <a:pt x="16" y="69"/>
                    </a:lnTo>
                    <a:close/>
                  </a:path>
                </a:pathLst>
              </a:custGeom>
              <a:solidFill>
                <a:srgbClr val="000000"/>
              </a:solidFill>
              <a:ln w="9525">
                <a:noFill/>
                <a:round/>
                <a:headEnd/>
                <a:tailEnd/>
              </a:ln>
            </p:spPr>
            <p:txBody>
              <a:bodyPr/>
              <a:lstStyle/>
              <a:p>
                <a:endParaRPr lang="en-US"/>
              </a:p>
            </p:txBody>
          </p:sp>
          <p:sp>
            <p:nvSpPr>
              <p:cNvPr id="61" name="Freeform 68"/>
              <p:cNvSpPr>
                <a:spLocks/>
              </p:cNvSpPr>
              <p:nvPr/>
            </p:nvSpPr>
            <p:spPr bwMode="auto">
              <a:xfrm>
                <a:off x="1839" y="3018"/>
                <a:ext cx="34" cy="110"/>
              </a:xfrm>
              <a:custGeom>
                <a:avLst/>
                <a:gdLst>
                  <a:gd name="T0" fmla="*/ 59 w 67"/>
                  <a:gd name="T1" fmla="*/ 201 h 220"/>
                  <a:gd name="T2" fmla="*/ 67 w 67"/>
                  <a:gd name="T3" fmla="*/ 209 h 220"/>
                  <a:gd name="T4" fmla="*/ 61 w 67"/>
                  <a:gd name="T5" fmla="*/ 185 h 220"/>
                  <a:gd name="T6" fmla="*/ 53 w 67"/>
                  <a:gd name="T7" fmla="*/ 158 h 220"/>
                  <a:gd name="T8" fmla="*/ 43 w 67"/>
                  <a:gd name="T9" fmla="*/ 133 h 220"/>
                  <a:gd name="T10" fmla="*/ 35 w 67"/>
                  <a:gd name="T11" fmla="*/ 106 h 220"/>
                  <a:gd name="T12" fmla="*/ 27 w 67"/>
                  <a:gd name="T13" fmla="*/ 79 h 220"/>
                  <a:gd name="T14" fmla="*/ 22 w 67"/>
                  <a:gd name="T15" fmla="*/ 52 h 220"/>
                  <a:gd name="T16" fmla="*/ 18 w 67"/>
                  <a:gd name="T17" fmla="*/ 27 h 220"/>
                  <a:gd name="T18" fmla="*/ 16 w 67"/>
                  <a:gd name="T19" fmla="*/ 0 h 220"/>
                  <a:gd name="T20" fmla="*/ 0 w 67"/>
                  <a:gd name="T21" fmla="*/ 0 h 220"/>
                  <a:gd name="T22" fmla="*/ 2 w 67"/>
                  <a:gd name="T23" fmla="*/ 27 h 220"/>
                  <a:gd name="T24" fmla="*/ 6 w 67"/>
                  <a:gd name="T25" fmla="*/ 55 h 220"/>
                  <a:gd name="T26" fmla="*/ 11 w 67"/>
                  <a:gd name="T27" fmla="*/ 82 h 220"/>
                  <a:gd name="T28" fmla="*/ 19 w 67"/>
                  <a:gd name="T29" fmla="*/ 109 h 220"/>
                  <a:gd name="T30" fmla="*/ 27 w 67"/>
                  <a:gd name="T31" fmla="*/ 138 h 220"/>
                  <a:gd name="T32" fmla="*/ 36 w 67"/>
                  <a:gd name="T33" fmla="*/ 164 h 220"/>
                  <a:gd name="T34" fmla="*/ 44 w 67"/>
                  <a:gd name="T35" fmla="*/ 188 h 220"/>
                  <a:gd name="T36" fmla="*/ 51 w 67"/>
                  <a:gd name="T37" fmla="*/ 212 h 220"/>
                  <a:gd name="T38" fmla="*/ 59 w 67"/>
                  <a:gd name="T39" fmla="*/ 220 h 220"/>
                  <a:gd name="T40" fmla="*/ 51 w 67"/>
                  <a:gd name="T41" fmla="*/ 212 h 220"/>
                  <a:gd name="T42" fmla="*/ 53 w 67"/>
                  <a:gd name="T43" fmla="*/ 220 h 220"/>
                  <a:gd name="T44" fmla="*/ 59 w 67"/>
                  <a:gd name="T45" fmla="*/ 220 h 220"/>
                  <a:gd name="T46" fmla="*/ 59 w 67"/>
                  <a:gd name="T47" fmla="*/ 201 h 2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
                  <a:gd name="T73" fmla="*/ 0 h 220"/>
                  <a:gd name="T74" fmla="*/ 67 w 67"/>
                  <a:gd name="T75" fmla="*/ 220 h 2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 h="220">
                    <a:moveTo>
                      <a:pt x="59" y="201"/>
                    </a:moveTo>
                    <a:lnTo>
                      <a:pt x="67" y="209"/>
                    </a:lnTo>
                    <a:lnTo>
                      <a:pt x="61" y="185"/>
                    </a:lnTo>
                    <a:lnTo>
                      <a:pt x="53" y="158"/>
                    </a:lnTo>
                    <a:lnTo>
                      <a:pt x="43" y="133"/>
                    </a:lnTo>
                    <a:lnTo>
                      <a:pt x="35" y="106"/>
                    </a:lnTo>
                    <a:lnTo>
                      <a:pt x="27" y="79"/>
                    </a:lnTo>
                    <a:lnTo>
                      <a:pt x="22" y="52"/>
                    </a:lnTo>
                    <a:lnTo>
                      <a:pt x="18" y="27"/>
                    </a:lnTo>
                    <a:lnTo>
                      <a:pt x="16" y="0"/>
                    </a:lnTo>
                    <a:lnTo>
                      <a:pt x="0" y="0"/>
                    </a:lnTo>
                    <a:lnTo>
                      <a:pt x="2" y="27"/>
                    </a:lnTo>
                    <a:lnTo>
                      <a:pt x="6" y="55"/>
                    </a:lnTo>
                    <a:lnTo>
                      <a:pt x="11" y="82"/>
                    </a:lnTo>
                    <a:lnTo>
                      <a:pt x="19" y="109"/>
                    </a:lnTo>
                    <a:lnTo>
                      <a:pt x="27" y="138"/>
                    </a:lnTo>
                    <a:lnTo>
                      <a:pt x="36" y="164"/>
                    </a:lnTo>
                    <a:lnTo>
                      <a:pt x="44" y="188"/>
                    </a:lnTo>
                    <a:lnTo>
                      <a:pt x="51" y="212"/>
                    </a:lnTo>
                    <a:lnTo>
                      <a:pt x="59" y="220"/>
                    </a:lnTo>
                    <a:lnTo>
                      <a:pt x="51" y="212"/>
                    </a:lnTo>
                    <a:lnTo>
                      <a:pt x="53" y="220"/>
                    </a:lnTo>
                    <a:lnTo>
                      <a:pt x="59" y="220"/>
                    </a:lnTo>
                    <a:lnTo>
                      <a:pt x="59" y="201"/>
                    </a:lnTo>
                    <a:close/>
                  </a:path>
                </a:pathLst>
              </a:custGeom>
              <a:solidFill>
                <a:srgbClr val="000000"/>
              </a:solidFill>
              <a:ln w="9525">
                <a:noFill/>
                <a:round/>
                <a:headEnd/>
                <a:tailEnd/>
              </a:ln>
            </p:spPr>
            <p:txBody>
              <a:bodyPr/>
              <a:lstStyle/>
              <a:p>
                <a:endParaRPr lang="en-US"/>
              </a:p>
            </p:txBody>
          </p:sp>
          <p:sp>
            <p:nvSpPr>
              <p:cNvPr id="62" name="Freeform 69"/>
              <p:cNvSpPr>
                <a:spLocks/>
              </p:cNvSpPr>
              <p:nvPr/>
            </p:nvSpPr>
            <p:spPr bwMode="auto">
              <a:xfrm>
                <a:off x="1869" y="3119"/>
                <a:ext cx="265" cy="10"/>
              </a:xfrm>
              <a:custGeom>
                <a:avLst/>
                <a:gdLst>
                  <a:gd name="T0" fmla="*/ 512 w 530"/>
                  <a:gd name="T1" fmla="*/ 11 h 20"/>
                  <a:gd name="T2" fmla="*/ 521 w 530"/>
                  <a:gd name="T3" fmla="*/ 2 h 20"/>
                  <a:gd name="T4" fmla="*/ 0 w 530"/>
                  <a:gd name="T5" fmla="*/ 0 h 20"/>
                  <a:gd name="T6" fmla="*/ 0 w 530"/>
                  <a:gd name="T7" fmla="*/ 19 h 20"/>
                  <a:gd name="T8" fmla="*/ 521 w 530"/>
                  <a:gd name="T9" fmla="*/ 20 h 20"/>
                  <a:gd name="T10" fmla="*/ 530 w 530"/>
                  <a:gd name="T11" fmla="*/ 11 h 20"/>
                  <a:gd name="T12" fmla="*/ 521 w 530"/>
                  <a:gd name="T13" fmla="*/ 20 h 20"/>
                  <a:gd name="T14" fmla="*/ 530 w 530"/>
                  <a:gd name="T15" fmla="*/ 20 h 20"/>
                  <a:gd name="T16" fmla="*/ 530 w 530"/>
                  <a:gd name="T17" fmla="*/ 11 h 20"/>
                  <a:gd name="T18" fmla="*/ 512 w 530"/>
                  <a:gd name="T19" fmla="*/ 11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0"/>
                  <a:gd name="T31" fmla="*/ 0 h 20"/>
                  <a:gd name="T32" fmla="*/ 530 w 530"/>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0" h="20">
                    <a:moveTo>
                      <a:pt x="512" y="11"/>
                    </a:moveTo>
                    <a:lnTo>
                      <a:pt x="521" y="2"/>
                    </a:lnTo>
                    <a:lnTo>
                      <a:pt x="0" y="0"/>
                    </a:lnTo>
                    <a:lnTo>
                      <a:pt x="0" y="19"/>
                    </a:lnTo>
                    <a:lnTo>
                      <a:pt x="521" y="20"/>
                    </a:lnTo>
                    <a:lnTo>
                      <a:pt x="530" y="11"/>
                    </a:lnTo>
                    <a:lnTo>
                      <a:pt x="521" y="20"/>
                    </a:lnTo>
                    <a:lnTo>
                      <a:pt x="530" y="20"/>
                    </a:lnTo>
                    <a:lnTo>
                      <a:pt x="530" y="11"/>
                    </a:lnTo>
                    <a:lnTo>
                      <a:pt x="512" y="11"/>
                    </a:lnTo>
                    <a:close/>
                  </a:path>
                </a:pathLst>
              </a:custGeom>
              <a:solidFill>
                <a:srgbClr val="000000"/>
              </a:solidFill>
              <a:ln w="9525">
                <a:noFill/>
                <a:round/>
                <a:headEnd/>
                <a:tailEnd/>
              </a:ln>
            </p:spPr>
            <p:txBody>
              <a:bodyPr/>
              <a:lstStyle/>
              <a:p>
                <a:endParaRPr lang="en-US"/>
              </a:p>
            </p:txBody>
          </p:sp>
        </p:grpSp>
        <p:sp>
          <p:nvSpPr>
            <p:cNvPr id="63" name="Oval 5"/>
            <p:cNvSpPr>
              <a:spLocks noChangeArrowheads="1"/>
            </p:cNvSpPr>
            <p:nvPr/>
          </p:nvSpPr>
          <p:spPr bwMode="auto">
            <a:xfrm>
              <a:off x="5656263" y="5342585"/>
              <a:ext cx="457200" cy="457200"/>
            </a:xfrm>
            <a:prstGeom prst="ellipse">
              <a:avLst/>
            </a:prstGeom>
            <a:noFill/>
            <a:ln w="38100">
              <a:solidFill>
                <a:srgbClr val="FF0000"/>
              </a:solidFill>
              <a:round/>
              <a:headEnd/>
              <a:tailEnd/>
            </a:ln>
          </p:spPr>
          <p:txBody>
            <a:bodyPr wrap="none" anchor="ctr"/>
            <a:lstStyle/>
            <a:p>
              <a:endParaRPr lang="en-US"/>
            </a:p>
          </p:txBody>
        </p:sp>
        <p:grpSp>
          <p:nvGrpSpPr>
            <p:cNvPr id="64" name="Group 129"/>
            <p:cNvGrpSpPr>
              <a:grpSpLocks/>
            </p:cNvGrpSpPr>
            <p:nvPr/>
          </p:nvGrpSpPr>
          <p:grpSpPr bwMode="auto">
            <a:xfrm>
              <a:off x="15875" y="4610747"/>
              <a:ext cx="8988425" cy="2322513"/>
              <a:chOff x="10" y="2016"/>
              <a:chExt cx="5662" cy="1463"/>
            </a:xfrm>
          </p:grpSpPr>
          <p:pic>
            <p:nvPicPr>
              <p:cNvPr id="65" name="Picture 6"/>
              <p:cNvPicPr>
                <a:picLocks noChangeAspect="1" noChangeArrowheads="1"/>
              </p:cNvPicPr>
              <p:nvPr/>
            </p:nvPicPr>
            <p:blipFill>
              <a:blip r:embed="rId6" cstate="print"/>
              <a:srcRect/>
              <a:stretch>
                <a:fillRect/>
              </a:stretch>
            </p:blipFill>
            <p:spPr bwMode="auto">
              <a:xfrm>
                <a:off x="10" y="2016"/>
                <a:ext cx="5662" cy="1463"/>
              </a:xfrm>
              <a:prstGeom prst="rect">
                <a:avLst/>
              </a:prstGeom>
              <a:noFill/>
              <a:ln w="9525">
                <a:noFill/>
                <a:miter lim="800000"/>
                <a:headEnd/>
                <a:tailEnd/>
              </a:ln>
            </p:spPr>
          </p:pic>
          <p:grpSp>
            <p:nvGrpSpPr>
              <p:cNvPr id="66" name="Group 71"/>
              <p:cNvGrpSpPr>
                <a:grpSpLocks/>
              </p:cNvGrpSpPr>
              <p:nvPr/>
            </p:nvGrpSpPr>
            <p:grpSpPr bwMode="auto">
              <a:xfrm>
                <a:off x="1824" y="2160"/>
                <a:ext cx="787" cy="1019"/>
                <a:chOff x="1681" y="2110"/>
                <a:chExt cx="787" cy="1019"/>
              </a:xfrm>
            </p:grpSpPr>
            <p:sp>
              <p:nvSpPr>
                <p:cNvPr id="67" name="Freeform 72"/>
                <p:cNvSpPr>
                  <a:spLocks/>
                </p:cNvSpPr>
                <p:nvPr/>
              </p:nvSpPr>
              <p:spPr bwMode="auto">
                <a:xfrm>
                  <a:off x="1685" y="2115"/>
                  <a:ext cx="778" cy="1009"/>
                </a:xfrm>
                <a:custGeom>
                  <a:avLst/>
                  <a:gdLst>
                    <a:gd name="T0" fmla="*/ 902 w 1556"/>
                    <a:gd name="T1" fmla="*/ 1751 h 2019"/>
                    <a:gd name="T2" fmla="*/ 960 w 1556"/>
                    <a:gd name="T3" fmla="*/ 1645 h 2019"/>
                    <a:gd name="T4" fmla="*/ 1043 w 1556"/>
                    <a:gd name="T5" fmla="*/ 1580 h 2019"/>
                    <a:gd name="T6" fmla="*/ 1148 w 1556"/>
                    <a:gd name="T7" fmla="*/ 1443 h 2019"/>
                    <a:gd name="T8" fmla="*/ 1240 w 1556"/>
                    <a:gd name="T9" fmla="*/ 1300 h 2019"/>
                    <a:gd name="T10" fmla="*/ 1331 w 1556"/>
                    <a:gd name="T11" fmla="*/ 1173 h 2019"/>
                    <a:gd name="T12" fmla="*/ 1431 w 1556"/>
                    <a:gd name="T13" fmla="*/ 1070 h 2019"/>
                    <a:gd name="T14" fmla="*/ 1530 w 1556"/>
                    <a:gd name="T15" fmla="*/ 945 h 2019"/>
                    <a:gd name="T16" fmla="*/ 1544 w 1556"/>
                    <a:gd name="T17" fmla="*/ 842 h 2019"/>
                    <a:gd name="T18" fmla="*/ 1484 w 1556"/>
                    <a:gd name="T19" fmla="*/ 810 h 2019"/>
                    <a:gd name="T20" fmla="*/ 1415 w 1556"/>
                    <a:gd name="T21" fmla="*/ 818 h 2019"/>
                    <a:gd name="T22" fmla="*/ 1295 w 1556"/>
                    <a:gd name="T23" fmla="*/ 900 h 2019"/>
                    <a:gd name="T24" fmla="*/ 1195 w 1556"/>
                    <a:gd name="T25" fmla="*/ 1002 h 2019"/>
                    <a:gd name="T26" fmla="*/ 1103 w 1556"/>
                    <a:gd name="T27" fmla="*/ 1077 h 2019"/>
                    <a:gd name="T28" fmla="*/ 1007 w 1556"/>
                    <a:gd name="T29" fmla="*/ 1073 h 2019"/>
                    <a:gd name="T30" fmla="*/ 989 w 1556"/>
                    <a:gd name="T31" fmla="*/ 928 h 2019"/>
                    <a:gd name="T32" fmla="*/ 972 w 1556"/>
                    <a:gd name="T33" fmla="*/ 749 h 2019"/>
                    <a:gd name="T34" fmla="*/ 1000 w 1556"/>
                    <a:gd name="T35" fmla="*/ 564 h 2019"/>
                    <a:gd name="T36" fmla="*/ 986 w 1556"/>
                    <a:gd name="T37" fmla="*/ 262 h 2019"/>
                    <a:gd name="T38" fmla="*/ 953 w 1556"/>
                    <a:gd name="T39" fmla="*/ 139 h 2019"/>
                    <a:gd name="T40" fmla="*/ 892 w 1556"/>
                    <a:gd name="T41" fmla="*/ 84 h 2019"/>
                    <a:gd name="T42" fmla="*/ 815 w 1556"/>
                    <a:gd name="T43" fmla="*/ 109 h 2019"/>
                    <a:gd name="T44" fmla="*/ 792 w 1556"/>
                    <a:gd name="T45" fmla="*/ 241 h 2019"/>
                    <a:gd name="T46" fmla="*/ 776 w 1556"/>
                    <a:gd name="T47" fmla="*/ 461 h 2019"/>
                    <a:gd name="T48" fmla="*/ 742 w 1556"/>
                    <a:gd name="T49" fmla="*/ 674 h 2019"/>
                    <a:gd name="T50" fmla="*/ 745 w 1556"/>
                    <a:gd name="T51" fmla="*/ 455 h 2019"/>
                    <a:gd name="T52" fmla="*/ 706 w 1556"/>
                    <a:gd name="T53" fmla="*/ 238 h 2019"/>
                    <a:gd name="T54" fmla="*/ 664 w 1556"/>
                    <a:gd name="T55" fmla="*/ 41 h 2019"/>
                    <a:gd name="T56" fmla="*/ 597 w 1556"/>
                    <a:gd name="T57" fmla="*/ 0 h 2019"/>
                    <a:gd name="T58" fmla="*/ 526 w 1556"/>
                    <a:gd name="T59" fmla="*/ 21 h 2019"/>
                    <a:gd name="T60" fmla="*/ 506 w 1556"/>
                    <a:gd name="T61" fmla="*/ 141 h 2019"/>
                    <a:gd name="T62" fmla="*/ 515 w 1556"/>
                    <a:gd name="T63" fmla="*/ 458 h 2019"/>
                    <a:gd name="T64" fmla="*/ 533 w 1556"/>
                    <a:gd name="T65" fmla="*/ 603 h 2019"/>
                    <a:gd name="T66" fmla="*/ 525 w 1556"/>
                    <a:gd name="T67" fmla="*/ 578 h 2019"/>
                    <a:gd name="T68" fmla="*/ 460 w 1556"/>
                    <a:gd name="T69" fmla="*/ 320 h 2019"/>
                    <a:gd name="T70" fmla="*/ 397 w 1556"/>
                    <a:gd name="T71" fmla="*/ 137 h 2019"/>
                    <a:gd name="T72" fmla="*/ 294 w 1556"/>
                    <a:gd name="T73" fmla="*/ 159 h 2019"/>
                    <a:gd name="T74" fmla="*/ 278 w 1556"/>
                    <a:gd name="T75" fmla="*/ 321 h 2019"/>
                    <a:gd name="T76" fmla="*/ 303 w 1556"/>
                    <a:gd name="T77" fmla="*/ 560 h 2019"/>
                    <a:gd name="T78" fmla="*/ 334 w 1556"/>
                    <a:gd name="T79" fmla="*/ 728 h 2019"/>
                    <a:gd name="T80" fmla="*/ 361 w 1556"/>
                    <a:gd name="T81" fmla="*/ 839 h 2019"/>
                    <a:gd name="T82" fmla="*/ 294 w 1556"/>
                    <a:gd name="T83" fmla="*/ 784 h 2019"/>
                    <a:gd name="T84" fmla="*/ 206 w 1556"/>
                    <a:gd name="T85" fmla="*/ 651 h 2019"/>
                    <a:gd name="T86" fmla="*/ 135 w 1556"/>
                    <a:gd name="T87" fmla="*/ 531 h 2019"/>
                    <a:gd name="T88" fmla="*/ 76 w 1556"/>
                    <a:gd name="T89" fmla="*/ 485 h 2019"/>
                    <a:gd name="T90" fmla="*/ 24 w 1556"/>
                    <a:gd name="T91" fmla="*/ 501 h 2019"/>
                    <a:gd name="T92" fmla="*/ 8 w 1556"/>
                    <a:gd name="T93" fmla="*/ 619 h 2019"/>
                    <a:gd name="T94" fmla="*/ 91 w 1556"/>
                    <a:gd name="T95" fmla="*/ 811 h 2019"/>
                    <a:gd name="T96" fmla="*/ 186 w 1556"/>
                    <a:gd name="T97" fmla="*/ 968 h 2019"/>
                    <a:gd name="T98" fmla="*/ 244 w 1556"/>
                    <a:gd name="T99" fmla="*/ 1160 h 2019"/>
                    <a:gd name="T100" fmla="*/ 282 w 1556"/>
                    <a:gd name="T101" fmla="*/ 1356 h 2019"/>
                    <a:gd name="T102" fmla="*/ 314 w 1556"/>
                    <a:gd name="T103" fmla="*/ 1497 h 2019"/>
                    <a:gd name="T104" fmla="*/ 342 w 1556"/>
                    <a:gd name="T105" fmla="*/ 1571 h 2019"/>
                    <a:gd name="T106" fmla="*/ 338 w 1556"/>
                    <a:gd name="T107" fmla="*/ 1701 h 2019"/>
                    <a:gd name="T108" fmla="*/ 317 w 1556"/>
                    <a:gd name="T109" fmla="*/ 1834 h 2019"/>
                    <a:gd name="T110" fmla="*/ 360 w 1556"/>
                    <a:gd name="T111" fmla="*/ 1993 h 20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56"/>
                    <a:gd name="T169" fmla="*/ 0 h 2019"/>
                    <a:gd name="T170" fmla="*/ 1556 w 1556"/>
                    <a:gd name="T171" fmla="*/ 2019 h 201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56" h="2019">
                      <a:moveTo>
                        <a:pt x="887" y="2019"/>
                      </a:moveTo>
                      <a:lnTo>
                        <a:pt x="888" y="1961"/>
                      </a:lnTo>
                      <a:lnTo>
                        <a:pt x="892" y="1898"/>
                      </a:lnTo>
                      <a:lnTo>
                        <a:pt x="898" y="1836"/>
                      </a:lnTo>
                      <a:lnTo>
                        <a:pt x="901" y="1779"/>
                      </a:lnTo>
                      <a:lnTo>
                        <a:pt x="902" y="1751"/>
                      </a:lnTo>
                      <a:lnTo>
                        <a:pt x="903" y="1721"/>
                      </a:lnTo>
                      <a:lnTo>
                        <a:pt x="910" y="1694"/>
                      </a:lnTo>
                      <a:lnTo>
                        <a:pt x="923" y="1671"/>
                      </a:lnTo>
                      <a:lnTo>
                        <a:pt x="934" y="1661"/>
                      </a:lnTo>
                      <a:lnTo>
                        <a:pt x="946" y="1651"/>
                      </a:lnTo>
                      <a:lnTo>
                        <a:pt x="960" y="1645"/>
                      </a:lnTo>
                      <a:lnTo>
                        <a:pt x="973" y="1636"/>
                      </a:lnTo>
                      <a:lnTo>
                        <a:pt x="986" y="1628"/>
                      </a:lnTo>
                      <a:lnTo>
                        <a:pt x="1001" y="1622"/>
                      </a:lnTo>
                      <a:lnTo>
                        <a:pt x="1013" y="1612"/>
                      </a:lnTo>
                      <a:lnTo>
                        <a:pt x="1024" y="1602"/>
                      </a:lnTo>
                      <a:lnTo>
                        <a:pt x="1043" y="1580"/>
                      </a:lnTo>
                      <a:lnTo>
                        <a:pt x="1062" y="1559"/>
                      </a:lnTo>
                      <a:lnTo>
                        <a:pt x="1079" y="1536"/>
                      </a:lnTo>
                      <a:lnTo>
                        <a:pt x="1097" y="1513"/>
                      </a:lnTo>
                      <a:lnTo>
                        <a:pt x="1114" y="1490"/>
                      </a:lnTo>
                      <a:lnTo>
                        <a:pt x="1131" y="1467"/>
                      </a:lnTo>
                      <a:lnTo>
                        <a:pt x="1148" y="1443"/>
                      </a:lnTo>
                      <a:lnTo>
                        <a:pt x="1164" y="1420"/>
                      </a:lnTo>
                      <a:lnTo>
                        <a:pt x="1178" y="1396"/>
                      </a:lnTo>
                      <a:lnTo>
                        <a:pt x="1195" y="1372"/>
                      </a:lnTo>
                      <a:lnTo>
                        <a:pt x="1211" y="1348"/>
                      </a:lnTo>
                      <a:lnTo>
                        <a:pt x="1225" y="1324"/>
                      </a:lnTo>
                      <a:lnTo>
                        <a:pt x="1240" y="1300"/>
                      </a:lnTo>
                      <a:lnTo>
                        <a:pt x="1256" y="1275"/>
                      </a:lnTo>
                      <a:lnTo>
                        <a:pt x="1271" y="1251"/>
                      </a:lnTo>
                      <a:lnTo>
                        <a:pt x="1287" y="1227"/>
                      </a:lnTo>
                      <a:lnTo>
                        <a:pt x="1301" y="1208"/>
                      </a:lnTo>
                      <a:lnTo>
                        <a:pt x="1315" y="1191"/>
                      </a:lnTo>
                      <a:lnTo>
                        <a:pt x="1331" y="1173"/>
                      </a:lnTo>
                      <a:lnTo>
                        <a:pt x="1348" y="1156"/>
                      </a:lnTo>
                      <a:lnTo>
                        <a:pt x="1364" y="1140"/>
                      </a:lnTo>
                      <a:lnTo>
                        <a:pt x="1381" y="1124"/>
                      </a:lnTo>
                      <a:lnTo>
                        <a:pt x="1397" y="1108"/>
                      </a:lnTo>
                      <a:lnTo>
                        <a:pt x="1413" y="1090"/>
                      </a:lnTo>
                      <a:lnTo>
                        <a:pt x="1431" y="1070"/>
                      </a:lnTo>
                      <a:lnTo>
                        <a:pt x="1448" y="1050"/>
                      </a:lnTo>
                      <a:lnTo>
                        <a:pt x="1466" y="1028"/>
                      </a:lnTo>
                      <a:lnTo>
                        <a:pt x="1482" y="1008"/>
                      </a:lnTo>
                      <a:lnTo>
                        <a:pt x="1498" y="987"/>
                      </a:lnTo>
                      <a:lnTo>
                        <a:pt x="1514" y="965"/>
                      </a:lnTo>
                      <a:lnTo>
                        <a:pt x="1530" y="945"/>
                      </a:lnTo>
                      <a:lnTo>
                        <a:pt x="1546" y="924"/>
                      </a:lnTo>
                      <a:lnTo>
                        <a:pt x="1554" y="908"/>
                      </a:lnTo>
                      <a:lnTo>
                        <a:pt x="1556" y="890"/>
                      </a:lnTo>
                      <a:lnTo>
                        <a:pt x="1554" y="873"/>
                      </a:lnTo>
                      <a:lnTo>
                        <a:pt x="1549" y="855"/>
                      </a:lnTo>
                      <a:lnTo>
                        <a:pt x="1544" y="842"/>
                      </a:lnTo>
                      <a:lnTo>
                        <a:pt x="1535" y="830"/>
                      </a:lnTo>
                      <a:lnTo>
                        <a:pt x="1525" y="819"/>
                      </a:lnTo>
                      <a:lnTo>
                        <a:pt x="1513" y="815"/>
                      </a:lnTo>
                      <a:lnTo>
                        <a:pt x="1503" y="814"/>
                      </a:lnTo>
                      <a:lnTo>
                        <a:pt x="1494" y="811"/>
                      </a:lnTo>
                      <a:lnTo>
                        <a:pt x="1484" y="810"/>
                      </a:lnTo>
                      <a:lnTo>
                        <a:pt x="1475" y="807"/>
                      </a:lnTo>
                      <a:lnTo>
                        <a:pt x="1466" y="806"/>
                      </a:lnTo>
                      <a:lnTo>
                        <a:pt x="1456" y="806"/>
                      </a:lnTo>
                      <a:lnTo>
                        <a:pt x="1447" y="806"/>
                      </a:lnTo>
                      <a:lnTo>
                        <a:pt x="1437" y="808"/>
                      </a:lnTo>
                      <a:lnTo>
                        <a:pt x="1415" y="818"/>
                      </a:lnTo>
                      <a:lnTo>
                        <a:pt x="1392" y="828"/>
                      </a:lnTo>
                      <a:lnTo>
                        <a:pt x="1370" y="842"/>
                      </a:lnTo>
                      <a:lnTo>
                        <a:pt x="1350" y="854"/>
                      </a:lnTo>
                      <a:lnTo>
                        <a:pt x="1331" y="869"/>
                      </a:lnTo>
                      <a:lnTo>
                        <a:pt x="1313" y="884"/>
                      </a:lnTo>
                      <a:lnTo>
                        <a:pt x="1295" y="900"/>
                      </a:lnTo>
                      <a:lnTo>
                        <a:pt x="1278" y="916"/>
                      </a:lnTo>
                      <a:lnTo>
                        <a:pt x="1262" y="933"/>
                      </a:lnTo>
                      <a:lnTo>
                        <a:pt x="1244" y="949"/>
                      </a:lnTo>
                      <a:lnTo>
                        <a:pt x="1228" y="967"/>
                      </a:lnTo>
                      <a:lnTo>
                        <a:pt x="1212" y="984"/>
                      </a:lnTo>
                      <a:lnTo>
                        <a:pt x="1195" y="1002"/>
                      </a:lnTo>
                      <a:lnTo>
                        <a:pt x="1178" y="1019"/>
                      </a:lnTo>
                      <a:lnTo>
                        <a:pt x="1161" y="1037"/>
                      </a:lnTo>
                      <a:lnTo>
                        <a:pt x="1144" y="1053"/>
                      </a:lnTo>
                      <a:lnTo>
                        <a:pt x="1131" y="1062"/>
                      </a:lnTo>
                      <a:lnTo>
                        <a:pt x="1118" y="1070"/>
                      </a:lnTo>
                      <a:lnTo>
                        <a:pt x="1103" y="1077"/>
                      </a:lnTo>
                      <a:lnTo>
                        <a:pt x="1087" y="1081"/>
                      </a:lnTo>
                      <a:lnTo>
                        <a:pt x="1071" y="1085"/>
                      </a:lnTo>
                      <a:lnTo>
                        <a:pt x="1055" y="1088"/>
                      </a:lnTo>
                      <a:lnTo>
                        <a:pt x="1037" y="1090"/>
                      </a:lnTo>
                      <a:lnTo>
                        <a:pt x="1021" y="1092"/>
                      </a:lnTo>
                      <a:lnTo>
                        <a:pt x="1007" y="1073"/>
                      </a:lnTo>
                      <a:lnTo>
                        <a:pt x="997" y="1051"/>
                      </a:lnTo>
                      <a:lnTo>
                        <a:pt x="990" y="1028"/>
                      </a:lnTo>
                      <a:lnTo>
                        <a:pt x="988" y="1003"/>
                      </a:lnTo>
                      <a:lnTo>
                        <a:pt x="986" y="979"/>
                      </a:lnTo>
                      <a:lnTo>
                        <a:pt x="988" y="953"/>
                      </a:lnTo>
                      <a:lnTo>
                        <a:pt x="989" y="928"/>
                      </a:lnTo>
                      <a:lnTo>
                        <a:pt x="990" y="904"/>
                      </a:lnTo>
                      <a:lnTo>
                        <a:pt x="990" y="873"/>
                      </a:lnTo>
                      <a:lnTo>
                        <a:pt x="986" y="845"/>
                      </a:lnTo>
                      <a:lnTo>
                        <a:pt x="981" y="815"/>
                      </a:lnTo>
                      <a:lnTo>
                        <a:pt x="976" y="786"/>
                      </a:lnTo>
                      <a:lnTo>
                        <a:pt x="972" y="749"/>
                      </a:lnTo>
                      <a:lnTo>
                        <a:pt x="973" y="713"/>
                      </a:lnTo>
                      <a:lnTo>
                        <a:pt x="976" y="677"/>
                      </a:lnTo>
                      <a:lnTo>
                        <a:pt x="981" y="641"/>
                      </a:lnTo>
                      <a:lnTo>
                        <a:pt x="986" y="615"/>
                      </a:lnTo>
                      <a:lnTo>
                        <a:pt x="993" y="590"/>
                      </a:lnTo>
                      <a:lnTo>
                        <a:pt x="1000" y="564"/>
                      </a:lnTo>
                      <a:lnTo>
                        <a:pt x="1003" y="537"/>
                      </a:lnTo>
                      <a:lnTo>
                        <a:pt x="1003" y="473"/>
                      </a:lnTo>
                      <a:lnTo>
                        <a:pt x="999" y="410"/>
                      </a:lnTo>
                      <a:lnTo>
                        <a:pt x="993" y="348"/>
                      </a:lnTo>
                      <a:lnTo>
                        <a:pt x="988" y="284"/>
                      </a:lnTo>
                      <a:lnTo>
                        <a:pt x="986" y="262"/>
                      </a:lnTo>
                      <a:lnTo>
                        <a:pt x="984" y="241"/>
                      </a:lnTo>
                      <a:lnTo>
                        <a:pt x="981" y="219"/>
                      </a:lnTo>
                      <a:lnTo>
                        <a:pt x="977" y="198"/>
                      </a:lnTo>
                      <a:lnTo>
                        <a:pt x="972" y="178"/>
                      </a:lnTo>
                      <a:lnTo>
                        <a:pt x="964" y="157"/>
                      </a:lnTo>
                      <a:lnTo>
                        <a:pt x="953" y="139"/>
                      </a:lnTo>
                      <a:lnTo>
                        <a:pt x="941" y="120"/>
                      </a:lnTo>
                      <a:lnTo>
                        <a:pt x="933" y="110"/>
                      </a:lnTo>
                      <a:lnTo>
                        <a:pt x="923" y="102"/>
                      </a:lnTo>
                      <a:lnTo>
                        <a:pt x="914" y="94"/>
                      </a:lnTo>
                      <a:lnTo>
                        <a:pt x="905" y="89"/>
                      </a:lnTo>
                      <a:lnTo>
                        <a:pt x="892" y="84"/>
                      </a:lnTo>
                      <a:lnTo>
                        <a:pt x="880" y="82"/>
                      </a:lnTo>
                      <a:lnTo>
                        <a:pt x="868" y="81"/>
                      </a:lnTo>
                      <a:lnTo>
                        <a:pt x="855" y="84"/>
                      </a:lnTo>
                      <a:lnTo>
                        <a:pt x="839" y="89"/>
                      </a:lnTo>
                      <a:lnTo>
                        <a:pt x="825" y="98"/>
                      </a:lnTo>
                      <a:lnTo>
                        <a:pt x="815" y="109"/>
                      </a:lnTo>
                      <a:lnTo>
                        <a:pt x="807" y="121"/>
                      </a:lnTo>
                      <a:lnTo>
                        <a:pt x="801" y="136"/>
                      </a:lnTo>
                      <a:lnTo>
                        <a:pt x="797" y="152"/>
                      </a:lnTo>
                      <a:lnTo>
                        <a:pt x="794" y="168"/>
                      </a:lnTo>
                      <a:lnTo>
                        <a:pt x="793" y="184"/>
                      </a:lnTo>
                      <a:lnTo>
                        <a:pt x="792" y="241"/>
                      </a:lnTo>
                      <a:lnTo>
                        <a:pt x="796" y="294"/>
                      </a:lnTo>
                      <a:lnTo>
                        <a:pt x="797" y="348"/>
                      </a:lnTo>
                      <a:lnTo>
                        <a:pt x="793" y="403"/>
                      </a:lnTo>
                      <a:lnTo>
                        <a:pt x="788" y="422"/>
                      </a:lnTo>
                      <a:lnTo>
                        <a:pt x="781" y="441"/>
                      </a:lnTo>
                      <a:lnTo>
                        <a:pt x="776" y="461"/>
                      </a:lnTo>
                      <a:lnTo>
                        <a:pt x="772" y="481"/>
                      </a:lnTo>
                      <a:lnTo>
                        <a:pt x="769" y="539"/>
                      </a:lnTo>
                      <a:lnTo>
                        <a:pt x="765" y="596"/>
                      </a:lnTo>
                      <a:lnTo>
                        <a:pt x="760" y="653"/>
                      </a:lnTo>
                      <a:lnTo>
                        <a:pt x="752" y="709"/>
                      </a:lnTo>
                      <a:lnTo>
                        <a:pt x="742" y="674"/>
                      </a:lnTo>
                      <a:lnTo>
                        <a:pt x="738" y="639"/>
                      </a:lnTo>
                      <a:lnTo>
                        <a:pt x="738" y="604"/>
                      </a:lnTo>
                      <a:lnTo>
                        <a:pt x="741" y="568"/>
                      </a:lnTo>
                      <a:lnTo>
                        <a:pt x="743" y="529"/>
                      </a:lnTo>
                      <a:lnTo>
                        <a:pt x="746" y="492"/>
                      </a:lnTo>
                      <a:lnTo>
                        <a:pt x="745" y="455"/>
                      </a:lnTo>
                      <a:lnTo>
                        <a:pt x="738" y="416"/>
                      </a:lnTo>
                      <a:lnTo>
                        <a:pt x="730" y="383"/>
                      </a:lnTo>
                      <a:lnTo>
                        <a:pt x="723" y="349"/>
                      </a:lnTo>
                      <a:lnTo>
                        <a:pt x="717" y="317"/>
                      </a:lnTo>
                      <a:lnTo>
                        <a:pt x="711" y="284"/>
                      </a:lnTo>
                      <a:lnTo>
                        <a:pt x="706" y="238"/>
                      </a:lnTo>
                      <a:lnTo>
                        <a:pt x="702" y="194"/>
                      </a:lnTo>
                      <a:lnTo>
                        <a:pt x="696" y="148"/>
                      </a:lnTo>
                      <a:lnTo>
                        <a:pt x="687" y="102"/>
                      </a:lnTo>
                      <a:lnTo>
                        <a:pt x="682" y="81"/>
                      </a:lnTo>
                      <a:lnTo>
                        <a:pt x="674" y="59"/>
                      </a:lnTo>
                      <a:lnTo>
                        <a:pt x="664" y="41"/>
                      </a:lnTo>
                      <a:lnTo>
                        <a:pt x="651" y="25"/>
                      </a:lnTo>
                      <a:lnTo>
                        <a:pt x="641" y="16"/>
                      </a:lnTo>
                      <a:lnTo>
                        <a:pt x="632" y="10"/>
                      </a:lnTo>
                      <a:lnTo>
                        <a:pt x="621" y="6"/>
                      </a:lnTo>
                      <a:lnTo>
                        <a:pt x="609" y="2"/>
                      </a:lnTo>
                      <a:lnTo>
                        <a:pt x="597" y="0"/>
                      </a:lnTo>
                      <a:lnTo>
                        <a:pt x="584" y="0"/>
                      </a:lnTo>
                      <a:lnTo>
                        <a:pt x="572" y="2"/>
                      </a:lnTo>
                      <a:lnTo>
                        <a:pt x="558" y="4"/>
                      </a:lnTo>
                      <a:lnTo>
                        <a:pt x="546" y="8"/>
                      </a:lnTo>
                      <a:lnTo>
                        <a:pt x="535" y="14"/>
                      </a:lnTo>
                      <a:lnTo>
                        <a:pt x="526" y="21"/>
                      </a:lnTo>
                      <a:lnTo>
                        <a:pt x="518" y="27"/>
                      </a:lnTo>
                      <a:lnTo>
                        <a:pt x="511" y="37"/>
                      </a:lnTo>
                      <a:lnTo>
                        <a:pt x="506" y="46"/>
                      </a:lnTo>
                      <a:lnTo>
                        <a:pt x="503" y="57"/>
                      </a:lnTo>
                      <a:lnTo>
                        <a:pt x="502" y="69"/>
                      </a:lnTo>
                      <a:lnTo>
                        <a:pt x="506" y="141"/>
                      </a:lnTo>
                      <a:lnTo>
                        <a:pt x="515" y="211"/>
                      </a:lnTo>
                      <a:lnTo>
                        <a:pt x="522" y="281"/>
                      </a:lnTo>
                      <a:lnTo>
                        <a:pt x="523" y="353"/>
                      </a:lnTo>
                      <a:lnTo>
                        <a:pt x="521" y="390"/>
                      </a:lnTo>
                      <a:lnTo>
                        <a:pt x="517" y="424"/>
                      </a:lnTo>
                      <a:lnTo>
                        <a:pt x="515" y="458"/>
                      </a:lnTo>
                      <a:lnTo>
                        <a:pt x="518" y="493"/>
                      </a:lnTo>
                      <a:lnTo>
                        <a:pt x="523" y="517"/>
                      </a:lnTo>
                      <a:lnTo>
                        <a:pt x="527" y="540"/>
                      </a:lnTo>
                      <a:lnTo>
                        <a:pt x="531" y="564"/>
                      </a:lnTo>
                      <a:lnTo>
                        <a:pt x="533" y="588"/>
                      </a:lnTo>
                      <a:lnTo>
                        <a:pt x="533" y="603"/>
                      </a:lnTo>
                      <a:lnTo>
                        <a:pt x="535" y="618"/>
                      </a:lnTo>
                      <a:lnTo>
                        <a:pt x="534" y="633"/>
                      </a:lnTo>
                      <a:lnTo>
                        <a:pt x="529" y="647"/>
                      </a:lnTo>
                      <a:lnTo>
                        <a:pt x="529" y="624"/>
                      </a:lnTo>
                      <a:lnTo>
                        <a:pt x="527" y="600"/>
                      </a:lnTo>
                      <a:lnTo>
                        <a:pt x="525" y="578"/>
                      </a:lnTo>
                      <a:lnTo>
                        <a:pt x="519" y="555"/>
                      </a:lnTo>
                      <a:lnTo>
                        <a:pt x="504" y="506"/>
                      </a:lnTo>
                      <a:lnTo>
                        <a:pt x="492" y="459"/>
                      </a:lnTo>
                      <a:lnTo>
                        <a:pt x="480" y="412"/>
                      </a:lnTo>
                      <a:lnTo>
                        <a:pt x="470" y="365"/>
                      </a:lnTo>
                      <a:lnTo>
                        <a:pt x="460" y="320"/>
                      </a:lnTo>
                      <a:lnTo>
                        <a:pt x="449" y="273"/>
                      </a:lnTo>
                      <a:lnTo>
                        <a:pt x="440" y="226"/>
                      </a:lnTo>
                      <a:lnTo>
                        <a:pt x="429" y="178"/>
                      </a:lnTo>
                      <a:lnTo>
                        <a:pt x="423" y="160"/>
                      </a:lnTo>
                      <a:lnTo>
                        <a:pt x="412" y="147"/>
                      </a:lnTo>
                      <a:lnTo>
                        <a:pt x="397" y="137"/>
                      </a:lnTo>
                      <a:lnTo>
                        <a:pt x="380" y="132"/>
                      </a:lnTo>
                      <a:lnTo>
                        <a:pt x="362" y="131"/>
                      </a:lnTo>
                      <a:lnTo>
                        <a:pt x="343" y="133"/>
                      </a:lnTo>
                      <a:lnTo>
                        <a:pt x="326" y="137"/>
                      </a:lnTo>
                      <a:lnTo>
                        <a:pt x="310" y="145"/>
                      </a:lnTo>
                      <a:lnTo>
                        <a:pt x="294" y="159"/>
                      </a:lnTo>
                      <a:lnTo>
                        <a:pt x="283" y="176"/>
                      </a:lnTo>
                      <a:lnTo>
                        <a:pt x="276" y="196"/>
                      </a:lnTo>
                      <a:lnTo>
                        <a:pt x="275" y="218"/>
                      </a:lnTo>
                      <a:lnTo>
                        <a:pt x="275" y="253"/>
                      </a:lnTo>
                      <a:lnTo>
                        <a:pt x="276" y="286"/>
                      </a:lnTo>
                      <a:lnTo>
                        <a:pt x="278" y="321"/>
                      </a:lnTo>
                      <a:lnTo>
                        <a:pt x="282" y="356"/>
                      </a:lnTo>
                      <a:lnTo>
                        <a:pt x="287" y="398"/>
                      </a:lnTo>
                      <a:lnTo>
                        <a:pt x="291" y="439"/>
                      </a:lnTo>
                      <a:lnTo>
                        <a:pt x="295" y="480"/>
                      </a:lnTo>
                      <a:lnTo>
                        <a:pt x="299" y="520"/>
                      </a:lnTo>
                      <a:lnTo>
                        <a:pt x="303" y="560"/>
                      </a:lnTo>
                      <a:lnTo>
                        <a:pt x="310" y="602"/>
                      </a:lnTo>
                      <a:lnTo>
                        <a:pt x="319" y="642"/>
                      </a:lnTo>
                      <a:lnTo>
                        <a:pt x="331" y="682"/>
                      </a:lnTo>
                      <a:lnTo>
                        <a:pt x="334" y="698"/>
                      </a:lnTo>
                      <a:lnTo>
                        <a:pt x="334" y="713"/>
                      </a:lnTo>
                      <a:lnTo>
                        <a:pt x="334" y="728"/>
                      </a:lnTo>
                      <a:lnTo>
                        <a:pt x="337" y="744"/>
                      </a:lnTo>
                      <a:lnTo>
                        <a:pt x="342" y="765"/>
                      </a:lnTo>
                      <a:lnTo>
                        <a:pt x="349" y="786"/>
                      </a:lnTo>
                      <a:lnTo>
                        <a:pt x="355" y="807"/>
                      </a:lnTo>
                      <a:lnTo>
                        <a:pt x="361" y="828"/>
                      </a:lnTo>
                      <a:lnTo>
                        <a:pt x="361" y="839"/>
                      </a:lnTo>
                      <a:lnTo>
                        <a:pt x="355" y="847"/>
                      </a:lnTo>
                      <a:lnTo>
                        <a:pt x="349" y="850"/>
                      </a:lnTo>
                      <a:lnTo>
                        <a:pt x="341" y="847"/>
                      </a:lnTo>
                      <a:lnTo>
                        <a:pt x="323" y="827"/>
                      </a:lnTo>
                      <a:lnTo>
                        <a:pt x="307" y="806"/>
                      </a:lnTo>
                      <a:lnTo>
                        <a:pt x="294" y="784"/>
                      </a:lnTo>
                      <a:lnTo>
                        <a:pt x="282" y="760"/>
                      </a:lnTo>
                      <a:lnTo>
                        <a:pt x="268" y="737"/>
                      </a:lnTo>
                      <a:lnTo>
                        <a:pt x="255" y="714"/>
                      </a:lnTo>
                      <a:lnTo>
                        <a:pt x="239" y="692"/>
                      </a:lnTo>
                      <a:lnTo>
                        <a:pt x="221" y="670"/>
                      </a:lnTo>
                      <a:lnTo>
                        <a:pt x="206" y="651"/>
                      </a:lnTo>
                      <a:lnTo>
                        <a:pt x="193" y="633"/>
                      </a:lnTo>
                      <a:lnTo>
                        <a:pt x="182" y="612"/>
                      </a:lnTo>
                      <a:lnTo>
                        <a:pt x="172" y="592"/>
                      </a:lnTo>
                      <a:lnTo>
                        <a:pt x="159" y="571"/>
                      </a:lnTo>
                      <a:lnTo>
                        <a:pt x="149" y="551"/>
                      </a:lnTo>
                      <a:lnTo>
                        <a:pt x="135" y="531"/>
                      </a:lnTo>
                      <a:lnTo>
                        <a:pt x="121" y="510"/>
                      </a:lnTo>
                      <a:lnTo>
                        <a:pt x="113" y="502"/>
                      </a:lnTo>
                      <a:lnTo>
                        <a:pt x="104" y="497"/>
                      </a:lnTo>
                      <a:lnTo>
                        <a:pt x="95" y="492"/>
                      </a:lnTo>
                      <a:lnTo>
                        <a:pt x="86" y="488"/>
                      </a:lnTo>
                      <a:lnTo>
                        <a:pt x="76" y="485"/>
                      </a:lnTo>
                      <a:lnTo>
                        <a:pt x="66" y="485"/>
                      </a:lnTo>
                      <a:lnTo>
                        <a:pt x="56" y="486"/>
                      </a:lnTo>
                      <a:lnTo>
                        <a:pt x="45" y="489"/>
                      </a:lnTo>
                      <a:lnTo>
                        <a:pt x="40" y="489"/>
                      </a:lnTo>
                      <a:lnTo>
                        <a:pt x="33" y="492"/>
                      </a:lnTo>
                      <a:lnTo>
                        <a:pt x="24" y="501"/>
                      </a:lnTo>
                      <a:lnTo>
                        <a:pt x="12" y="520"/>
                      </a:lnTo>
                      <a:lnTo>
                        <a:pt x="5" y="535"/>
                      </a:lnTo>
                      <a:lnTo>
                        <a:pt x="0" y="551"/>
                      </a:lnTo>
                      <a:lnTo>
                        <a:pt x="0" y="569"/>
                      </a:lnTo>
                      <a:lnTo>
                        <a:pt x="1" y="592"/>
                      </a:lnTo>
                      <a:lnTo>
                        <a:pt x="8" y="619"/>
                      </a:lnTo>
                      <a:lnTo>
                        <a:pt x="17" y="650"/>
                      </a:lnTo>
                      <a:lnTo>
                        <a:pt x="32" y="688"/>
                      </a:lnTo>
                      <a:lnTo>
                        <a:pt x="51" y="731"/>
                      </a:lnTo>
                      <a:lnTo>
                        <a:pt x="64" y="757"/>
                      </a:lnTo>
                      <a:lnTo>
                        <a:pt x="78" y="784"/>
                      </a:lnTo>
                      <a:lnTo>
                        <a:pt x="91" y="811"/>
                      </a:lnTo>
                      <a:lnTo>
                        <a:pt x="106" y="837"/>
                      </a:lnTo>
                      <a:lnTo>
                        <a:pt x="121" y="862"/>
                      </a:lnTo>
                      <a:lnTo>
                        <a:pt x="137" y="888"/>
                      </a:lnTo>
                      <a:lnTo>
                        <a:pt x="153" y="913"/>
                      </a:lnTo>
                      <a:lnTo>
                        <a:pt x="169" y="939"/>
                      </a:lnTo>
                      <a:lnTo>
                        <a:pt x="186" y="968"/>
                      </a:lnTo>
                      <a:lnTo>
                        <a:pt x="200" y="998"/>
                      </a:lnTo>
                      <a:lnTo>
                        <a:pt x="211" y="1028"/>
                      </a:lnTo>
                      <a:lnTo>
                        <a:pt x="220" y="1061"/>
                      </a:lnTo>
                      <a:lnTo>
                        <a:pt x="228" y="1093"/>
                      </a:lnTo>
                      <a:lnTo>
                        <a:pt x="236" y="1126"/>
                      </a:lnTo>
                      <a:lnTo>
                        <a:pt x="244" y="1160"/>
                      </a:lnTo>
                      <a:lnTo>
                        <a:pt x="253" y="1194"/>
                      </a:lnTo>
                      <a:lnTo>
                        <a:pt x="262" y="1227"/>
                      </a:lnTo>
                      <a:lnTo>
                        <a:pt x="268" y="1259"/>
                      </a:lnTo>
                      <a:lnTo>
                        <a:pt x="274" y="1292"/>
                      </a:lnTo>
                      <a:lnTo>
                        <a:pt x="278" y="1324"/>
                      </a:lnTo>
                      <a:lnTo>
                        <a:pt x="282" y="1356"/>
                      </a:lnTo>
                      <a:lnTo>
                        <a:pt x="286" y="1388"/>
                      </a:lnTo>
                      <a:lnTo>
                        <a:pt x="292" y="1420"/>
                      </a:lnTo>
                      <a:lnTo>
                        <a:pt x="300" y="1454"/>
                      </a:lnTo>
                      <a:lnTo>
                        <a:pt x="304" y="1469"/>
                      </a:lnTo>
                      <a:lnTo>
                        <a:pt x="309" y="1483"/>
                      </a:lnTo>
                      <a:lnTo>
                        <a:pt x="314" y="1497"/>
                      </a:lnTo>
                      <a:lnTo>
                        <a:pt x="318" y="1512"/>
                      </a:lnTo>
                      <a:lnTo>
                        <a:pt x="323" y="1525"/>
                      </a:lnTo>
                      <a:lnTo>
                        <a:pt x="329" y="1539"/>
                      </a:lnTo>
                      <a:lnTo>
                        <a:pt x="335" y="1552"/>
                      </a:lnTo>
                      <a:lnTo>
                        <a:pt x="342" y="1565"/>
                      </a:lnTo>
                      <a:lnTo>
                        <a:pt x="342" y="1571"/>
                      </a:lnTo>
                      <a:lnTo>
                        <a:pt x="341" y="1576"/>
                      </a:lnTo>
                      <a:lnTo>
                        <a:pt x="337" y="1580"/>
                      </a:lnTo>
                      <a:lnTo>
                        <a:pt x="334" y="1585"/>
                      </a:lnTo>
                      <a:lnTo>
                        <a:pt x="330" y="1624"/>
                      </a:lnTo>
                      <a:lnTo>
                        <a:pt x="334" y="1663"/>
                      </a:lnTo>
                      <a:lnTo>
                        <a:pt x="338" y="1701"/>
                      </a:lnTo>
                      <a:lnTo>
                        <a:pt x="334" y="1740"/>
                      </a:lnTo>
                      <a:lnTo>
                        <a:pt x="329" y="1756"/>
                      </a:lnTo>
                      <a:lnTo>
                        <a:pt x="323" y="1773"/>
                      </a:lnTo>
                      <a:lnTo>
                        <a:pt x="318" y="1789"/>
                      </a:lnTo>
                      <a:lnTo>
                        <a:pt x="315" y="1807"/>
                      </a:lnTo>
                      <a:lnTo>
                        <a:pt x="317" y="1834"/>
                      </a:lnTo>
                      <a:lnTo>
                        <a:pt x="321" y="1861"/>
                      </a:lnTo>
                      <a:lnTo>
                        <a:pt x="326" y="1887"/>
                      </a:lnTo>
                      <a:lnTo>
                        <a:pt x="334" y="1914"/>
                      </a:lnTo>
                      <a:lnTo>
                        <a:pt x="342" y="1942"/>
                      </a:lnTo>
                      <a:lnTo>
                        <a:pt x="351" y="1968"/>
                      </a:lnTo>
                      <a:lnTo>
                        <a:pt x="360" y="1993"/>
                      </a:lnTo>
                      <a:lnTo>
                        <a:pt x="366" y="2018"/>
                      </a:lnTo>
                      <a:lnTo>
                        <a:pt x="887" y="2019"/>
                      </a:lnTo>
                      <a:close/>
                    </a:path>
                  </a:pathLst>
                </a:custGeom>
                <a:solidFill>
                  <a:srgbClr val="FFBFA5"/>
                </a:solidFill>
                <a:ln w="9525">
                  <a:noFill/>
                  <a:round/>
                  <a:headEnd/>
                  <a:tailEnd/>
                </a:ln>
              </p:spPr>
              <p:txBody>
                <a:bodyPr/>
                <a:lstStyle/>
                <a:p>
                  <a:endParaRPr lang="en-US"/>
                </a:p>
              </p:txBody>
            </p:sp>
            <p:sp>
              <p:nvSpPr>
                <p:cNvPr id="68" name="Freeform 73"/>
                <p:cNvSpPr>
                  <a:spLocks/>
                </p:cNvSpPr>
                <p:nvPr/>
              </p:nvSpPr>
              <p:spPr bwMode="auto">
                <a:xfrm>
                  <a:off x="2124" y="3004"/>
                  <a:ext cx="16" cy="120"/>
                </a:xfrm>
                <a:custGeom>
                  <a:avLst/>
                  <a:gdLst>
                    <a:gd name="T0" fmla="*/ 14 w 31"/>
                    <a:gd name="T1" fmla="*/ 0 h 240"/>
                    <a:gd name="T2" fmla="*/ 14 w 31"/>
                    <a:gd name="T3" fmla="*/ 0 h 240"/>
                    <a:gd name="T4" fmla="*/ 12 w 31"/>
                    <a:gd name="T5" fmla="*/ 57 h 240"/>
                    <a:gd name="T6" fmla="*/ 6 w 31"/>
                    <a:gd name="T7" fmla="*/ 119 h 240"/>
                    <a:gd name="T8" fmla="*/ 2 w 31"/>
                    <a:gd name="T9" fmla="*/ 182 h 240"/>
                    <a:gd name="T10" fmla="*/ 0 w 31"/>
                    <a:gd name="T11" fmla="*/ 240 h 240"/>
                    <a:gd name="T12" fmla="*/ 18 w 31"/>
                    <a:gd name="T13" fmla="*/ 240 h 240"/>
                    <a:gd name="T14" fmla="*/ 18 w 31"/>
                    <a:gd name="T15" fmla="*/ 182 h 240"/>
                    <a:gd name="T16" fmla="*/ 23 w 31"/>
                    <a:gd name="T17" fmla="*/ 119 h 240"/>
                    <a:gd name="T18" fmla="*/ 28 w 31"/>
                    <a:gd name="T19" fmla="*/ 57 h 240"/>
                    <a:gd name="T20" fmla="*/ 31 w 31"/>
                    <a:gd name="T21" fmla="*/ 0 h 240"/>
                    <a:gd name="T22" fmla="*/ 31 w 31"/>
                    <a:gd name="T23" fmla="*/ 0 h 240"/>
                    <a:gd name="T24" fmla="*/ 14 w 31"/>
                    <a:gd name="T25" fmla="*/ 0 h 24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40"/>
                    <a:gd name="T41" fmla="*/ 31 w 31"/>
                    <a:gd name="T42" fmla="*/ 240 h 24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40">
                      <a:moveTo>
                        <a:pt x="14" y="0"/>
                      </a:moveTo>
                      <a:lnTo>
                        <a:pt x="14" y="0"/>
                      </a:lnTo>
                      <a:lnTo>
                        <a:pt x="12" y="57"/>
                      </a:lnTo>
                      <a:lnTo>
                        <a:pt x="6" y="119"/>
                      </a:lnTo>
                      <a:lnTo>
                        <a:pt x="2" y="182"/>
                      </a:lnTo>
                      <a:lnTo>
                        <a:pt x="0" y="240"/>
                      </a:lnTo>
                      <a:lnTo>
                        <a:pt x="18" y="240"/>
                      </a:lnTo>
                      <a:lnTo>
                        <a:pt x="18" y="182"/>
                      </a:lnTo>
                      <a:lnTo>
                        <a:pt x="23" y="119"/>
                      </a:lnTo>
                      <a:lnTo>
                        <a:pt x="28" y="57"/>
                      </a:lnTo>
                      <a:lnTo>
                        <a:pt x="31" y="0"/>
                      </a:lnTo>
                      <a:lnTo>
                        <a:pt x="14" y="0"/>
                      </a:lnTo>
                      <a:close/>
                    </a:path>
                  </a:pathLst>
                </a:custGeom>
                <a:solidFill>
                  <a:srgbClr val="000000"/>
                </a:solidFill>
                <a:ln w="9525">
                  <a:noFill/>
                  <a:round/>
                  <a:headEnd/>
                  <a:tailEnd/>
                </a:ln>
              </p:spPr>
              <p:txBody>
                <a:bodyPr/>
                <a:lstStyle/>
                <a:p>
                  <a:endParaRPr lang="en-US"/>
                </a:p>
              </p:txBody>
            </p:sp>
            <p:sp>
              <p:nvSpPr>
                <p:cNvPr id="69" name="Freeform 74"/>
                <p:cNvSpPr>
                  <a:spLocks/>
                </p:cNvSpPr>
                <p:nvPr/>
              </p:nvSpPr>
              <p:spPr bwMode="auto">
                <a:xfrm>
                  <a:off x="2132" y="2948"/>
                  <a:ext cx="19" cy="56"/>
                </a:xfrm>
                <a:custGeom>
                  <a:avLst/>
                  <a:gdLst>
                    <a:gd name="T0" fmla="*/ 25 w 38"/>
                    <a:gd name="T1" fmla="*/ 0 h 113"/>
                    <a:gd name="T2" fmla="*/ 25 w 38"/>
                    <a:gd name="T3" fmla="*/ 0 h 113"/>
                    <a:gd name="T4" fmla="*/ 10 w 38"/>
                    <a:gd name="T5" fmla="*/ 26 h 113"/>
                    <a:gd name="T6" fmla="*/ 3 w 38"/>
                    <a:gd name="T7" fmla="*/ 55 h 113"/>
                    <a:gd name="T8" fmla="*/ 2 w 38"/>
                    <a:gd name="T9" fmla="*/ 85 h 113"/>
                    <a:gd name="T10" fmla="*/ 0 w 38"/>
                    <a:gd name="T11" fmla="*/ 113 h 113"/>
                    <a:gd name="T12" fmla="*/ 17 w 38"/>
                    <a:gd name="T13" fmla="*/ 113 h 113"/>
                    <a:gd name="T14" fmla="*/ 18 w 38"/>
                    <a:gd name="T15" fmla="*/ 85 h 113"/>
                    <a:gd name="T16" fmla="*/ 19 w 38"/>
                    <a:gd name="T17" fmla="*/ 55 h 113"/>
                    <a:gd name="T18" fmla="*/ 26 w 38"/>
                    <a:gd name="T19" fmla="*/ 31 h 113"/>
                    <a:gd name="T20" fmla="*/ 38 w 38"/>
                    <a:gd name="T21" fmla="*/ 11 h 113"/>
                    <a:gd name="T22" fmla="*/ 38 w 38"/>
                    <a:gd name="T23" fmla="*/ 11 h 113"/>
                    <a:gd name="T24" fmla="*/ 25 w 38"/>
                    <a:gd name="T25" fmla="*/ 0 h 11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13"/>
                    <a:gd name="T41" fmla="*/ 38 w 38"/>
                    <a:gd name="T42" fmla="*/ 113 h 11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13">
                      <a:moveTo>
                        <a:pt x="25" y="0"/>
                      </a:moveTo>
                      <a:lnTo>
                        <a:pt x="25" y="0"/>
                      </a:lnTo>
                      <a:lnTo>
                        <a:pt x="10" y="26"/>
                      </a:lnTo>
                      <a:lnTo>
                        <a:pt x="3" y="55"/>
                      </a:lnTo>
                      <a:lnTo>
                        <a:pt x="2" y="85"/>
                      </a:lnTo>
                      <a:lnTo>
                        <a:pt x="0" y="113"/>
                      </a:lnTo>
                      <a:lnTo>
                        <a:pt x="17" y="113"/>
                      </a:lnTo>
                      <a:lnTo>
                        <a:pt x="18" y="85"/>
                      </a:lnTo>
                      <a:lnTo>
                        <a:pt x="19" y="55"/>
                      </a:lnTo>
                      <a:lnTo>
                        <a:pt x="26" y="31"/>
                      </a:lnTo>
                      <a:lnTo>
                        <a:pt x="38" y="11"/>
                      </a:lnTo>
                      <a:lnTo>
                        <a:pt x="25" y="0"/>
                      </a:lnTo>
                      <a:close/>
                    </a:path>
                  </a:pathLst>
                </a:custGeom>
                <a:solidFill>
                  <a:srgbClr val="000000"/>
                </a:solidFill>
                <a:ln w="9525">
                  <a:noFill/>
                  <a:round/>
                  <a:headEnd/>
                  <a:tailEnd/>
                </a:ln>
              </p:spPr>
              <p:txBody>
                <a:bodyPr/>
                <a:lstStyle/>
                <a:p>
                  <a:endParaRPr lang="en-US"/>
                </a:p>
              </p:txBody>
            </p:sp>
            <p:sp>
              <p:nvSpPr>
                <p:cNvPr id="70" name="Freeform 75"/>
                <p:cNvSpPr>
                  <a:spLocks/>
                </p:cNvSpPr>
                <p:nvPr/>
              </p:nvSpPr>
              <p:spPr bwMode="auto">
                <a:xfrm>
                  <a:off x="2144" y="2913"/>
                  <a:ext cx="57" cy="40"/>
                </a:xfrm>
                <a:custGeom>
                  <a:avLst/>
                  <a:gdLst>
                    <a:gd name="T0" fmla="*/ 100 w 114"/>
                    <a:gd name="T1" fmla="*/ 0 h 81"/>
                    <a:gd name="T2" fmla="*/ 100 w 114"/>
                    <a:gd name="T3" fmla="*/ 0 h 81"/>
                    <a:gd name="T4" fmla="*/ 91 w 114"/>
                    <a:gd name="T5" fmla="*/ 10 h 81"/>
                    <a:gd name="T6" fmla="*/ 80 w 114"/>
                    <a:gd name="T7" fmla="*/ 19 h 81"/>
                    <a:gd name="T8" fmla="*/ 65 w 114"/>
                    <a:gd name="T9" fmla="*/ 24 h 81"/>
                    <a:gd name="T10" fmla="*/ 52 w 114"/>
                    <a:gd name="T11" fmla="*/ 34 h 81"/>
                    <a:gd name="T12" fmla="*/ 39 w 114"/>
                    <a:gd name="T13" fmla="*/ 40 h 81"/>
                    <a:gd name="T14" fmla="*/ 25 w 114"/>
                    <a:gd name="T15" fmla="*/ 49 h 81"/>
                    <a:gd name="T16" fmla="*/ 12 w 114"/>
                    <a:gd name="T17" fmla="*/ 58 h 81"/>
                    <a:gd name="T18" fmla="*/ 0 w 114"/>
                    <a:gd name="T19" fmla="*/ 70 h 81"/>
                    <a:gd name="T20" fmla="*/ 13 w 114"/>
                    <a:gd name="T21" fmla="*/ 81 h 81"/>
                    <a:gd name="T22" fmla="*/ 22 w 114"/>
                    <a:gd name="T23" fmla="*/ 71 h 81"/>
                    <a:gd name="T24" fmla="*/ 33 w 114"/>
                    <a:gd name="T25" fmla="*/ 62 h 81"/>
                    <a:gd name="T26" fmla="*/ 47 w 114"/>
                    <a:gd name="T27" fmla="*/ 57 h 81"/>
                    <a:gd name="T28" fmla="*/ 60 w 114"/>
                    <a:gd name="T29" fmla="*/ 47 h 81"/>
                    <a:gd name="T30" fmla="*/ 73 w 114"/>
                    <a:gd name="T31" fmla="*/ 40 h 81"/>
                    <a:gd name="T32" fmla="*/ 88 w 114"/>
                    <a:gd name="T33" fmla="*/ 32 h 81"/>
                    <a:gd name="T34" fmla="*/ 102 w 114"/>
                    <a:gd name="T35" fmla="*/ 23 h 81"/>
                    <a:gd name="T36" fmla="*/ 114 w 114"/>
                    <a:gd name="T37" fmla="*/ 11 h 81"/>
                    <a:gd name="T38" fmla="*/ 114 w 114"/>
                    <a:gd name="T39" fmla="*/ 11 h 81"/>
                    <a:gd name="T40" fmla="*/ 100 w 114"/>
                    <a:gd name="T41" fmla="*/ 0 h 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81"/>
                    <a:gd name="T65" fmla="*/ 114 w 114"/>
                    <a:gd name="T66" fmla="*/ 81 h 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81">
                      <a:moveTo>
                        <a:pt x="100" y="0"/>
                      </a:moveTo>
                      <a:lnTo>
                        <a:pt x="100" y="0"/>
                      </a:lnTo>
                      <a:lnTo>
                        <a:pt x="91" y="10"/>
                      </a:lnTo>
                      <a:lnTo>
                        <a:pt x="80" y="19"/>
                      </a:lnTo>
                      <a:lnTo>
                        <a:pt x="65" y="24"/>
                      </a:lnTo>
                      <a:lnTo>
                        <a:pt x="52" y="34"/>
                      </a:lnTo>
                      <a:lnTo>
                        <a:pt x="39" y="40"/>
                      </a:lnTo>
                      <a:lnTo>
                        <a:pt x="25" y="49"/>
                      </a:lnTo>
                      <a:lnTo>
                        <a:pt x="12" y="58"/>
                      </a:lnTo>
                      <a:lnTo>
                        <a:pt x="0" y="70"/>
                      </a:lnTo>
                      <a:lnTo>
                        <a:pt x="13" y="81"/>
                      </a:lnTo>
                      <a:lnTo>
                        <a:pt x="22" y="71"/>
                      </a:lnTo>
                      <a:lnTo>
                        <a:pt x="33" y="62"/>
                      </a:lnTo>
                      <a:lnTo>
                        <a:pt x="47" y="57"/>
                      </a:lnTo>
                      <a:lnTo>
                        <a:pt x="60" y="47"/>
                      </a:lnTo>
                      <a:lnTo>
                        <a:pt x="73" y="40"/>
                      </a:lnTo>
                      <a:lnTo>
                        <a:pt x="88" y="32"/>
                      </a:lnTo>
                      <a:lnTo>
                        <a:pt x="102" y="23"/>
                      </a:lnTo>
                      <a:lnTo>
                        <a:pt x="114" y="11"/>
                      </a:lnTo>
                      <a:lnTo>
                        <a:pt x="100" y="0"/>
                      </a:lnTo>
                      <a:close/>
                    </a:path>
                  </a:pathLst>
                </a:custGeom>
                <a:solidFill>
                  <a:srgbClr val="000000"/>
                </a:solidFill>
                <a:ln w="9525">
                  <a:noFill/>
                  <a:round/>
                  <a:headEnd/>
                  <a:tailEnd/>
                </a:ln>
              </p:spPr>
              <p:txBody>
                <a:bodyPr/>
                <a:lstStyle/>
                <a:p>
                  <a:endParaRPr lang="en-US"/>
                </a:p>
              </p:txBody>
            </p:sp>
            <p:sp>
              <p:nvSpPr>
                <p:cNvPr id="71" name="Freeform 76"/>
                <p:cNvSpPr>
                  <a:spLocks/>
                </p:cNvSpPr>
                <p:nvPr/>
              </p:nvSpPr>
              <p:spPr bwMode="auto">
                <a:xfrm>
                  <a:off x="2194" y="2726"/>
                  <a:ext cx="138" cy="192"/>
                </a:xfrm>
                <a:custGeom>
                  <a:avLst/>
                  <a:gdLst>
                    <a:gd name="T0" fmla="*/ 263 w 277"/>
                    <a:gd name="T1" fmla="*/ 0 h 384"/>
                    <a:gd name="T2" fmla="*/ 263 w 277"/>
                    <a:gd name="T3" fmla="*/ 0 h 384"/>
                    <a:gd name="T4" fmla="*/ 247 w 277"/>
                    <a:gd name="T5" fmla="*/ 24 h 384"/>
                    <a:gd name="T6" fmla="*/ 233 w 277"/>
                    <a:gd name="T7" fmla="*/ 48 h 384"/>
                    <a:gd name="T8" fmla="*/ 216 w 277"/>
                    <a:gd name="T9" fmla="*/ 73 h 384"/>
                    <a:gd name="T10" fmla="*/ 202 w 277"/>
                    <a:gd name="T11" fmla="*/ 97 h 384"/>
                    <a:gd name="T12" fmla="*/ 187 w 277"/>
                    <a:gd name="T13" fmla="*/ 121 h 384"/>
                    <a:gd name="T14" fmla="*/ 171 w 277"/>
                    <a:gd name="T15" fmla="*/ 145 h 384"/>
                    <a:gd name="T16" fmla="*/ 155 w 277"/>
                    <a:gd name="T17" fmla="*/ 169 h 384"/>
                    <a:gd name="T18" fmla="*/ 140 w 277"/>
                    <a:gd name="T19" fmla="*/ 193 h 384"/>
                    <a:gd name="T20" fmla="*/ 124 w 277"/>
                    <a:gd name="T21" fmla="*/ 216 h 384"/>
                    <a:gd name="T22" fmla="*/ 108 w 277"/>
                    <a:gd name="T23" fmla="*/ 239 h 384"/>
                    <a:gd name="T24" fmla="*/ 90 w 277"/>
                    <a:gd name="T25" fmla="*/ 262 h 384"/>
                    <a:gd name="T26" fmla="*/ 73 w 277"/>
                    <a:gd name="T27" fmla="*/ 285 h 384"/>
                    <a:gd name="T28" fmla="*/ 55 w 277"/>
                    <a:gd name="T29" fmla="*/ 307 h 384"/>
                    <a:gd name="T30" fmla="*/ 38 w 277"/>
                    <a:gd name="T31" fmla="*/ 330 h 384"/>
                    <a:gd name="T32" fmla="*/ 19 w 277"/>
                    <a:gd name="T33" fmla="*/ 352 h 384"/>
                    <a:gd name="T34" fmla="*/ 0 w 277"/>
                    <a:gd name="T35" fmla="*/ 373 h 384"/>
                    <a:gd name="T36" fmla="*/ 14 w 277"/>
                    <a:gd name="T37" fmla="*/ 384 h 384"/>
                    <a:gd name="T38" fmla="*/ 33 w 277"/>
                    <a:gd name="T39" fmla="*/ 362 h 384"/>
                    <a:gd name="T40" fmla="*/ 51 w 277"/>
                    <a:gd name="T41" fmla="*/ 341 h 384"/>
                    <a:gd name="T42" fmla="*/ 69 w 277"/>
                    <a:gd name="T43" fmla="*/ 318 h 384"/>
                    <a:gd name="T44" fmla="*/ 86 w 277"/>
                    <a:gd name="T45" fmla="*/ 295 h 384"/>
                    <a:gd name="T46" fmla="*/ 104 w 277"/>
                    <a:gd name="T47" fmla="*/ 273 h 384"/>
                    <a:gd name="T48" fmla="*/ 121 w 277"/>
                    <a:gd name="T49" fmla="*/ 250 h 384"/>
                    <a:gd name="T50" fmla="*/ 137 w 277"/>
                    <a:gd name="T51" fmla="*/ 224 h 384"/>
                    <a:gd name="T52" fmla="*/ 153 w 277"/>
                    <a:gd name="T53" fmla="*/ 201 h 384"/>
                    <a:gd name="T54" fmla="*/ 168 w 277"/>
                    <a:gd name="T55" fmla="*/ 177 h 384"/>
                    <a:gd name="T56" fmla="*/ 184 w 277"/>
                    <a:gd name="T57" fmla="*/ 153 h 384"/>
                    <a:gd name="T58" fmla="*/ 200 w 277"/>
                    <a:gd name="T59" fmla="*/ 129 h 384"/>
                    <a:gd name="T60" fmla="*/ 215 w 277"/>
                    <a:gd name="T61" fmla="*/ 105 h 384"/>
                    <a:gd name="T62" fmla="*/ 230 w 277"/>
                    <a:gd name="T63" fmla="*/ 81 h 384"/>
                    <a:gd name="T64" fmla="*/ 246 w 277"/>
                    <a:gd name="T65" fmla="*/ 56 h 384"/>
                    <a:gd name="T66" fmla="*/ 261 w 277"/>
                    <a:gd name="T67" fmla="*/ 32 h 384"/>
                    <a:gd name="T68" fmla="*/ 277 w 277"/>
                    <a:gd name="T69" fmla="*/ 8 h 384"/>
                    <a:gd name="T70" fmla="*/ 277 w 277"/>
                    <a:gd name="T71" fmla="*/ 8 h 384"/>
                    <a:gd name="T72" fmla="*/ 263 w 277"/>
                    <a:gd name="T73" fmla="*/ 0 h 3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77"/>
                    <a:gd name="T112" fmla="*/ 0 h 384"/>
                    <a:gd name="T113" fmla="*/ 277 w 277"/>
                    <a:gd name="T114" fmla="*/ 384 h 38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77" h="384">
                      <a:moveTo>
                        <a:pt x="263" y="0"/>
                      </a:moveTo>
                      <a:lnTo>
                        <a:pt x="263" y="0"/>
                      </a:lnTo>
                      <a:lnTo>
                        <a:pt x="247" y="24"/>
                      </a:lnTo>
                      <a:lnTo>
                        <a:pt x="233" y="48"/>
                      </a:lnTo>
                      <a:lnTo>
                        <a:pt x="216" y="73"/>
                      </a:lnTo>
                      <a:lnTo>
                        <a:pt x="202" y="97"/>
                      </a:lnTo>
                      <a:lnTo>
                        <a:pt x="187" y="121"/>
                      </a:lnTo>
                      <a:lnTo>
                        <a:pt x="171" y="145"/>
                      </a:lnTo>
                      <a:lnTo>
                        <a:pt x="155" y="169"/>
                      </a:lnTo>
                      <a:lnTo>
                        <a:pt x="140" y="193"/>
                      </a:lnTo>
                      <a:lnTo>
                        <a:pt x="124" y="216"/>
                      </a:lnTo>
                      <a:lnTo>
                        <a:pt x="108" y="239"/>
                      </a:lnTo>
                      <a:lnTo>
                        <a:pt x="90" y="262"/>
                      </a:lnTo>
                      <a:lnTo>
                        <a:pt x="73" y="285"/>
                      </a:lnTo>
                      <a:lnTo>
                        <a:pt x="55" y="307"/>
                      </a:lnTo>
                      <a:lnTo>
                        <a:pt x="38" y="330"/>
                      </a:lnTo>
                      <a:lnTo>
                        <a:pt x="19" y="352"/>
                      </a:lnTo>
                      <a:lnTo>
                        <a:pt x="0" y="373"/>
                      </a:lnTo>
                      <a:lnTo>
                        <a:pt x="14" y="384"/>
                      </a:lnTo>
                      <a:lnTo>
                        <a:pt x="33" y="362"/>
                      </a:lnTo>
                      <a:lnTo>
                        <a:pt x="51" y="341"/>
                      </a:lnTo>
                      <a:lnTo>
                        <a:pt x="69" y="318"/>
                      </a:lnTo>
                      <a:lnTo>
                        <a:pt x="86" y="295"/>
                      </a:lnTo>
                      <a:lnTo>
                        <a:pt x="104" y="273"/>
                      </a:lnTo>
                      <a:lnTo>
                        <a:pt x="121" y="250"/>
                      </a:lnTo>
                      <a:lnTo>
                        <a:pt x="137" y="224"/>
                      </a:lnTo>
                      <a:lnTo>
                        <a:pt x="153" y="201"/>
                      </a:lnTo>
                      <a:lnTo>
                        <a:pt x="168" y="177"/>
                      </a:lnTo>
                      <a:lnTo>
                        <a:pt x="184" y="153"/>
                      </a:lnTo>
                      <a:lnTo>
                        <a:pt x="200" y="129"/>
                      </a:lnTo>
                      <a:lnTo>
                        <a:pt x="215" y="105"/>
                      </a:lnTo>
                      <a:lnTo>
                        <a:pt x="230" y="81"/>
                      </a:lnTo>
                      <a:lnTo>
                        <a:pt x="246" y="56"/>
                      </a:lnTo>
                      <a:lnTo>
                        <a:pt x="261" y="32"/>
                      </a:lnTo>
                      <a:lnTo>
                        <a:pt x="277" y="8"/>
                      </a:lnTo>
                      <a:lnTo>
                        <a:pt x="263" y="0"/>
                      </a:lnTo>
                      <a:close/>
                    </a:path>
                  </a:pathLst>
                </a:custGeom>
                <a:solidFill>
                  <a:srgbClr val="000000"/>
                </a:solidFill>
                <a:ln w="9525">
                  <a:noFill/>
                  <a:round/>
                  <a:headEnd/>
                  <a:tailEnd/>
                </a:ln>
              </p:spPr>
              <p:txBody>
                <a:bodyPr/>
                <a:lstStyle/>
                <a:p>
                  <a:endParaRPr lang="en-US"/>
                </a:p>
              </p:txBody>
            </p:sp>
            <p:sp>
              <p:nvSpPr>
                <p:cNvPr id="72" name="Freeform 77"/>
                <p:cNvSpPr>
                  <a:spLocks/>
                </p:cNvSpPr>
                <p:nvPr/>
              </p:nvSpPr>
              <p:spPr bwMode="auto">
                <a:xfrm>
                  <a:off x="2326" y="2657"/>
                  <a:ext cx="70" cy="73"/>
                </a:xfrm>
                <a:custGeom>
                  <a:avLst/>
                  <a:gdLst>
                    <a:gd name="T0" fmla="*/ 127 w 140"/>
                    <a:gd name="T1" fmla="*/ 0 h 146"/>
                    <a:gd name="T2" fmla="*/ 127 w 140"/>
                    <a:gd name="T3" fmla="*/ 0 h 146"/>
                    <a:gd name="T4" fmla="*/ 111 w 140"/>
                    <a:gd name="T5" fmla="*/ 17 h 146"/>
                    <a:gd name="T6" fmla="*/ 96 w 140"/>
                    <a:gd name="T7" fmla="*/ 32 h 146"/>
                    <a:gd name="T8" fmla="*/ 78 w 140"/>
                    <a:gd name="T9" fmla="*/ 48 h 146"/>
                    <a:gd name="T10" fmla="*/ 61 w 140"/>
                    <a:gd name="T11" fmla="*/ 66 h 146"/>
                    <a:gd name="T12" fmla="*/ 45 w 140"/>
                    <a:gd name="T13" fmla="*/ 83 h 146"/>
                    <a:gd name="T14" fmla="*/ 29 w 140"/>
                    <a:gd name="T15" fmla="*/ 101 h 146"/>
                    <a:gd name="T16" fmla="*/ 14 w 140"/>
                    <a:gd name="T17" fmla="*/ 118 h 146"/>
                    <a:gd name="T18" fmla="*/ 0 w 140"/>
                    <a:gd name="T19" fmla="*/ 138 h 146"/>
                    <a:gd name="T20" fmla="*/ 14 w 140"/>
                    <a:gd name="T21" fmla="*/ 146 h 146"/>
                    <a:gd name="T22" fmla="*/ 27 w 140"/>
                    <a:gd name="T23" fmla="*/ 129 h 146"/>
                    <a:gd name="T24" fmla="*/ 42 w 140"/>
                    <a:gd name="T25" fmla="*/ 111 h 146"/>
                    <a:gd name="T26" fmla="*/ 58 w 140"/>
                    <a:gd name="T27" fmla="*/ 94 h 146"/>
                    <a:gd name="T28" fmla="*/ 74 w 140"/>
                    <a:gd name="T29" fmla="*/ 76 h 146"/>
                    <a:gd name="T30" fmla="*/ 89 w 140"/>
                    <a:gd name="T31" fmla="*/ 62 h 146"/>
                    <a:gd name="T32" fmla="*/ 106 w 140"/>
                    <a:gd name="T33" fmla="*/ 45 h 146"/>
                    <a:gd name="T34" fmla="*/ 124 w 140"/>
                    <a:gd name="T35" fmla="*/ 28 h 146"/>
                    <a:gd name="T36" fmla="*/ 140 w 140"/>
                    <a:gd name="T37" fmla="*/ 11 h 146"/>
                    <a:gd name="T38" fmla="*/ 140 w 140"/>
                    <a:gd name="T39" fmla="*/ 11 h 146"/>
                    <a:gd name="T40" fmla="*/ 127 w 140"/>
                    <a:gd name="T41" fmla="*/ 0 h 1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0"/>
                    <a:gd name="T64" fmla="*/ 0 h 146"/>
                    <a:gd name="T65" fmla="*/ 140 w 140"/>
                    <a:gd name="T66" fmla="*/ 146 h 14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0" h="146">
                      <a:moveTo>
                        <a:pt x="127" y="0"/>
                      </a:moveTo>
                      <a:lnTo>
                        <a:pt x="127" y="0"/>
                      </a:lnTo>
                      <a:lnTo>
                        <a:pt x="111" y="17"/>
                      </a:lnTo>
                      <a:lnTo>
                        <a:pt x="96" y="32"/>
                      </a:lnTo>
                      <a:lnTo>
                        <a:pt x="78" y="48"/>
                      </a:lnTo>
                      <a:lnTo>
                        <a:pt x="61" y="66"/>
                      </a:lnTo>
                      <a:lnTo>
                        <a:pt x="45" y="83"/>
                      </a:lnTo>
                      <a:lnTo>
                        <a:pt x="29" y="101"/>
                      </a:lnTo>
                      <a:lnTo>
                        <a:pt x="14" y="118"/>
                      </a:lnTo>
                      <a:lnTo>
                        <a:pt x="0" y="138"/>
                      </a:lnTo>
                      <a:lnTo>
                        <a:pt x="14" y="146"/>
                      </a:lnTo>
                      <a:lnTo>
                        <a:pt x="27" y="129"/>
                      </a:lnTo>
                      <a:lnTo>
                        <a:pt x="42" y="111"/>
                      </a:lnTo>
                      <a:lnTo>
                        <a:pt x="58" y="94"/>
                      </a:lnTo>
                      <a:lnTo>
                        <a:pt x="74" y="76"/>
                      </a:lnTo>
                      <a:lnTo>
                        <a:pt x="89" y="62"/>
                      </a:lnTo>
                      <a:lnTo>
                        <a:pt x="106" y="45"/>
                      </a:lnTo>
                      <a:lnTo>
                        <a:pt x="124" y="28"/>
                      </a:lnTo>
                      <a:lnTo>
                        <a:pt x="140" y="11"/>
                      </a:lnTo>
                      <a:lnTo>
                        <a:pt x="127" y="0"/>
                      </a:lnTo>
                      <a:close/>
                    </a:path>
                  </a:pathLst>
                </a:custGeom>
                <a:solidFill>
                  <a:srgbClr val="000000"/>
                </a:solidFill>
                <a:ln w="9525">
                  <a:noFill/>
                  <a:round/>
                  <a:headEnd/>
                  <a:tailEnd/>
                </a:ln>
              </p:spPr>
              <p:txBody>
                <a:bodyPr/>
                <a:lstStyle/>
                <a:p>
                  <a:endParaRPr lang="en-US"/>
                </a:p>
              </p:txBody>
            </p:sp>
            <p:sp>
              <p:nvSpPr>
                <p:cNvPr id="73" name="Freeform 78"/>
                <p:cNvSpPr>
                  <a:spLocks/>
                </p:cNvSpPr>
                <p:nvPr/>
              </p:nvSpPr>
              <p:spPr bwMode="auto">
                <a:xfrm>
                  <a:off x="2389" y="2574"/>
                  <a:ext cx="73" cy="88"/>
                </a:xfrm>
                <a:custGeom>
                  <a:avLst/>
                  <a:gdLst>
                    <a:gd name="T0" fmla="*/ 133 w 146"/>
                    <a:gd name="T1" fmla="*/ 0 h 178"/>
                    <a:gd name="T2" fmla="*/ 133 w 146"/>
                    <a:gd name="T3" fmla="*/ 0 h 178"/>
                    <a:gd name="T4" fmla="*/ 116 w 146"/>
                    <a:gd name="T5" fmla="*/ 22 h 178"/>
                    <a:gd name="T6" fmla="*/ 100 w 146"/>
                    <a:gd name="T7" fmla="*/ 42 h 178"/>
                    <a:gd name="T8" fmla="*/ 84 w 146"/>
                    <a:gd name="T9" fmla="*/ 63 h 178"/>
                    <a:gd name="T10" fmla="*/ 68 w 146"/>
                    <a:gd name="T11" fmla="*/ 85 h 178"/>
                    <a:gd name="T12" fmla="*/ 52 w 146"/>
                    <a:gd name="T13" fmla="*/ 105 h 178"/>
                    <a:gd name="T14" fmla="*/ 35 w 146"/>
                    <a:gd name="T15" fmla="*/ 127 h 178"/>
                    <a:gd name="T16" fmla="*/ 17 w 146"/>
                    <a:gd name="T17" fmla="*/ 147 h 178"/>
                    <a:gd name="T18" fmla="*/ 0 w 146"/>
                    <a:gd name="T19" fmla="*/ 167 h 178"/>
                    <a:gd name="T20" fmla="*/ 13 w 146"/>
                    <a:gd name="T21" fmla="*/ 178 h 178"/>
                    <a:gd name="T22" fmla="*/ 30 w 146"/>
                    <a:gd name="T23" fmla="*/ 157 h 178"/>
                    <a:gd name="T24" fmla="*/ 48 w 146"/>
                    <a:gd name="T25" fmla="*/ 137 h 178"/>
                    <a:gd name="T26" fmla="*/ 65 w 146"/>
                    <a:gd name="T27" fmla="*/ 116 h 178"/>
                    <a:gd name="T28" fmla="*/ 82 w 146"/>
                    <a:gd name="T29" fmla="*/ 96 h 178"/>
                    <a:gd name="T30" fmla="*/ 98 w 146"/>
                    <a:gd name="T31" fmla="*/ 74 h 178"/>
                    <a:gd name="T32" fmla="*/ 114 w 146"/>
                    <a:gd name="T33" fmla="*/ 53 h 178"/>
                    <a:gd name="T34" fmla="*/ 130 w 146"/>
                    <a:gd name="T35" fmla="*/ 33 h 178"/>
                    <a:gd name="T36" fmla="*/ 146 w 146"/>
                    <a:gd name="T37" fmla="*/ 11 h 178"/>
                    <a:gd name="T38" fmla="*/ 146 w 146"/>
                    <a:gd name="T39" fmla="*/ 11 h 178"/>
                    <a:gd name="T40" fmla="*/ 133 w 146"/>
                    <a:gd name="T41" fmla="*/ 0 h 17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6"/>
                    <a:gd name="T64" fmla="*/ 0 h 178"/>
                    <a:gd name="T65" fmla="*/ 146 w 146"/>
                    <a:gd name="T66" fmla="*/ 178 h 17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6" h="178">
                      <a:moveTo>
                        <a:pt x="133" y="0"/>
                      </a:moveTo>
                      <a:lnTo>
                        <a:pt x="133" y="0"/>
                      </a:lnTo>
                      <a:lnTo>
                        <a:pt x="116" y="22"/>
                      </a:lnTo>
                      <a:lnTo>
                        <a:pt x="100" y="42"/>
                      </a:lnTo>
                      <a:lnTo>
                        <a:pt x="84" y="63"/>
                      </a:lnTo>
                      <a:lnTo>
                        <a:pt x="68" y="85"/>
                      </a:lnTo>
                      <a:lnTo>
                        <a:pt x="52" y="105"/>
                      </a:lnTo>
                      <a:lnTo>
                        <a:pt x="35" y="127"/>
                      </a:lnTo>
                      <a:lnTo>
                        <a:pt x="17" y="147"/>
                      </a:lnTo>
                      <a:lnTo>
                        <a:pt x="0" y="167"/>
                      </a:lnTo>
                      <a:lnTo>
                        <a:pt x="13" y="178"/>
                      </a:lnTo>
                      <a:lnTo>
                        <a:pt x="30" y="157"/>
                      </a:lnTo>
                      <a:lnTo>
                        <a:pt x="48" y="137"/>
                      </a:lnTo>
                      <a:lnTo>
                        <a:pt x="65" y="116"/>
                      </a:lnTo>
                      <a:lnTo>
                        <a:pt x="82" y="96"/>
                      </a:lnTo>
                      <a:lnTo>
                        <a:pt x="98" y="74"/>
                      </a:lnTo>
                      <a:lnTo>
                        <a:pt x="114" y="53"/>
                      </a:lnTo>
                      <a:lnTo>
                        <a:pt x="130" y="33"/>
                      </a:lnTo>
                      <a:lnTo>
                        <a:pt x="146" y="11"/>
                      </a:lnTo>
                      <a:lnTo>
                        <a:pt x="133" y="0"/>
                      </a:lnTo>
                      <a:close/>
                    </a:path>
                  </a:pathLst>
                </a:custGeom>
                <a:solidFill>
                  <a:srgbClr val="000000"/>
                </a:solidFill>
                <a:ln w="9525">
                  <a:noFill/>
                  <a:round/>
                  <a:headEnd/>
                  <a:tailEnd/>
                </a:ln>
              </p:spPr>
              <p:txBody>
                <a:bodyPr/>
                <a:lstStyle/>
                <a:p>
                  <a:endParaRPr lang="en-US"/>
                </a:p>
              </p:txBody>
            </p:sp>
            <p:sp>
              <p:nvSpPr>
                <p:cNvPr id="74" name="Freeform 79"/>
                <p:cNvSpPr>
                  <a:spLocks/>
                </p:cNvSpPr>
                <p:nvPr/>
              </p:nvSpPr>
              <p:spPr bwMode="auto">
                <a:xfrm>
                  <a:off x="2455" y="2541"/>
                  <a:ext cx="13" cy="38"/>
                </a:xfrm>
                <a:custGeom>
                  <a:avLst/>
                  <a:gdLst>
                    <a:gd name="T0" fmla="*/ 1 w 25"/>
                    <a:gd name="T1" fmla="*/ 5 h 76"/>
                    <a:gd name="T2" fmla="*/ 1 w 25"/>
                    <a:gd name="T3" fmla="*/ 5 h 76"/>
                    <a:gd name="T4" fmla="*/ 6 w 25"/>
                    <a:gd name="T5" fmla="*/ 21 h 76"/>
                    <a:gd name="T6" fmla="*/ 6 w 25"/>
                    <a:gd name="T7" fmla="*/ 37 h 76"/>
                    <a:gd name="T8" fmla="*/ 6 w 25"/>
                    <a:gd name="T9" fmla="*/ 53 h 76"/>
                    <a:gd name="T10" fmla="*/ 0 w 25"/>
                    <a:gd name="T11" fmla="*/ 65 h 76"/>
                    <a:gd name="T12" fmla="*/ 13 w 25"/>
                    <a:gd name="T13" fmla="*/ 76 h 76"/>
                    <a:gd name="T14" fmla="*/ 22 w 25"/>
                    <a:gd name="T15" fmla="*/ 56 h 76"/>
                    <a:gd name="T16" fmla="*/ 25 w 25"/>
                    <a:gd name="T17" fmla="*/ 37 h 76"/>
                    <a:gd name="T18" fmla="*/ 22 w 25"/>
                    <a:gd name="T19" fmla="*/ 18 h 76"/>
                    <a:gd name="T20" fmla="*/ 17 w 25"/>
                    <a:gd name="T21" fmla="*/ 0 h 76"/>
                    <a:gd name="T22" fmla="*/ 17 w 25"/>
                    <a:gd name="T23" fmla="*/ 0 h 76"/>
                    <a:gd name="T24" fmla="*/ 1 w 25"/>
                    <a:gd name="T25" fmla="*/ 5 h 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76"/>
                    <a:gd name="T41" fmla="*/ 25 w 25"/>
                    <a:gd name="T42" fmla="*/ 76 h 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76">
                      <a:moveTo>
                        <a:pt x="1" y="5"/>
                      </a:moveTo>
                      <a:lnTo>
                        <a:pt x="1" y="5"/>
                      </a:lnTo>
                      <a:lnTo>
                        <a:pt x="6" y="21"/>
                      </a:lnTo>
                      <a:lnTo>
                        <a:pt x="6" y="37"/>
                      </a:lnTo>
                      <a:lnTo>
                        <a:pt x="6" y="53"/>
                      </a:lnTo>
                      <a:lnTo>
                        <a:pt x="0" y="65"/>
                      </a:lnTo>
                      <a:lnTo>
                        <a:pt x="13" y="76"/>
                      </a:lnTo>
                      <a:lnTo>
                        <a:pt x="22" y="56"/>
                      </a:lnTo>
                      <a:lnTo>
                        <a:pt x="25" y="37"/>
                      </a:lnTo>
                      <a:lnTo>
                        <a:pt x="22" y="18"/>
                      </a:lnTo>
                      <a:lnTo>
                        <a:pt x="17" y="0"/>
                      </a:lnTo>
                      <a:lnTo>
                        <a:pt x="1" y="5"/>
                      </a:lnTo>
                      <a:close/>
                    </a:path>
                  </a:pathLst>
                </a:custGeom>
                <a:solidFill>
                  <a:srgbClr val="000000"/>
                </a:solidFill>
                <a:ln w="9525">
                  <a:noFill/>
                  <a:round/>
                  <a:headEnd/>
                  <a:tailEnd/>
                </a:ln>
              </p:spPr>
              <p:txBody>
                <a:bodyPr/>
                <a:lstStyle/>
                <a:p>
                  <a:endParaRPr lang="en-US"/>
                </a:p>
              </p:txBody>
            </p:sp>
            <p:sp>
              <p:nvSpPr>
                <p:cNvPr id="75" name="Freeform 80"/>
                <p:cNvSpPr>
                  <a:spLocks/>
                </p:cNvSpPr>
                <p:nvPr/>
              </p:nvSpPr>
              <p:spPr bwMode="auto">
                <a:xfrm>
                  <a:off x="2442" y="2518"/>
                  <a:ext cx="22" cy="26"/>
                </a:xfrm>
                <a:custGeom>
                  <a:avLst/>
                  <a:gdLst>
                    <a:gd name="T0" fmla="*/ 0 w 44"/>
                    <a:gd name="T1" fmla="*/ 16 h 51"/>
                    <a:gd name="T2" fmla="*/ 0 w 44"/>
                    <a:gd name="T3" fmla="*/ 16 h 51"/>
                    <a:gd name="T4" fmla="*/ 8 w 44"/>
                    <a:gd name="T5" fmla="*/ 19 h 51"/>
                    <a:gd name="T6" fmla="*/ 16 w 44"/>
                    <a:gd name="T7" fmla="*/ 28 h 51"/>
                    <a:gd name="T8" fmla="*/ 22 w 44"/>
                    <a:gd name="T9" fmla="*/ 39 h 51"/>
                    <a:gd name="T10" fmla="*/ 28 w 44"/>
                    <a:gd name="T11" fmla="*/ 51 h 51"/>
                    <a:gd name="T12" fmla="*/ 44 w 44"/>
                    <a:gd name="T13" fmla="*/ 46 h 51"/>
                    <a:gd name="T14" fmla="*/ 39 w 44"/>
                    <a:gd name="T15" fmla="*/ 31 h 51"/>
                    <a:gd name="T16" fmla="*/ 29 w 44"/>
                    <a:gd name="T17" fmla="*/ 17 h 51"/>
                    <a:gd name="T18" fmla="*/ 16 w 44"/>
                    <a:gd name="T19" fmla="*/ 5 h 51"/>
                    <a:gd name="T20" fmla="*/ 0 w 44"/>
                    <a:gd name="T21" fmla="*/ 0 h 51"/>
                    <a:gd name="T22" fmla="*/ 0 w 44"/>
                    <a:gd name="T23" fmla="*/ 0 h 51"/>
                    <a:gd name="T24" fmla="*/ 0 w 44"/>
                    <a:gd name="T25" fmla="*/ 16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4"/>
                    <a:gd name="T40" fmla="*/ 0 h 51"/>
                    <a:gd name="T41" fmla="*/ 44 w 44"/>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4" h="51">
                      <a:moveTo>
                        <a:pt x="0" y="16"/>
                      </a:moveTo>
                      <a:lnTo>
                        <a:pt x="0" y="16"/>
                      </a:lnTo>
                      <a:lnTo>
                        <a:pt x="8" y="19"/>
                      </a:lnTo>
                      <a:lnTo>
                        <a:pt x="16" y="28"/>
                      </a:lnTo>
                      <a:lnTo>
                        <a:pt x="22" y="39"/>
                      </a:lnTo>
                      <a:lnTo>
                        <a:pt x="28" y="51"/>
                      </a:lnTo>
                      <a:lnTo>
                        <a:pt x="44" y="46"/>
                      </a:lnTo>
                      <a:lnTo>
                        <a:pt x="39" y="31"/>
                      </a:lnTo>
                      <a:lnTo>
                        <a:pt x="29" y="17"/>
                      </a:lnTo>
                      <a:lnTo>
                        <a:pt x="16" y="5"/>
                      </a:lnTo>
                      <a:lnTo>
                        <a:pt x="0" y="0"/>
                      </a:lnTo>
                      <a:lnTo>
                        <a:pt x="0" y="16"/>
                      </a:lnTo>
                      <a:close/>
                    </a:path>
                  </a:pathLst>
                </a:custGeom>
                <a:solidFill>
                  <a:srgbClr val="000000"/>
                </a:solidFill>
                <a:ln w="9525">
                  <a:noFill/>
                  <a:round/>
                  <a:headEnd/>
                  <a:tailEnd/>
                </a:ln>
              </p:spPr>
              <p:txBody>
                <a:bodyPr/>
                <a:lstStyle/>
                <a:p>
                  <a:endParaRPr lang="en-US"/>
                </a:p>
              </p:txBody>
            </p:sp>
            <p:sp>
              <p:nvSpPr>
                <p:cNvPr id="76" name="Freeform 81"/>
                <p:cNvSpPr>
                  <a:spLocks/>
                </p:cNvSpPr>
                <p:nvPr/>
              </p:nvSpPr>
              <p:spPr bwMode="auto">
                <a:xfrm>
                  <a:off x="2403" y="2513"/>
                  <a:ext cx="39" cy="13"/>
                </a:xfrm>
                <a:custGeom>
                  <a:avLst/>
                  <a:gdLst>
                    <a:gd name="T0" fmla="*/ 5 w 78"/>
                    <a:gd name="T1" fmla="*/ 20 h 27"/>
                    <a:gd name="T2" fmla="*/ 5 w 78"/>
                    <a:gd name="T3" fmla="*/ 20 h 27"/>
                    <a:gd name="T4" fmla="*/ 12 w 78"/>
                    <a:gd name="T5" fmla="*/ 18 h 27"/>
                    <a:gd name="T6" fmla="*/ 21 w 78"/>
                    <a:gd name="T7" fmla="*/ 19 h 27"/>
                    <a:gd name="T8" fmla="*/ 31 w 78"/>
                    <a:gd name="T9" fmla="*/ 18 h 27"/>
                    <a:gd name="T10" fmla="*/ 39 w 78"/>
                    <a:gd name="T11" fmla="*/ 19 h 27"/>
                    <a:gd name="T12" fmla="*/ 48 w 78"/>
                    <a:gd name="T13" fmla="*/ 22 h 27"/>
                    <a:gd name="T14" fmla="*/ 58 w 78"/>
                    <a:gd name="T15" fmla="*/ 23 h 27"/>
                    <a:gd name="T16" fmla="*/ 67 w 78"/>
                    <a:gd name="T17" fmla="*/ 26 h 27"/>
                    <a:gd name="T18" fmla="*/ 78 w 78"/>
                    <a:gd name="T19" fmla="*/ 27 h 27"/>
                    <a:gd name="T20" fmla="*/ 78 w 78"/>
                    <a:gd name="T21" fmla="*/ 11 h 27"/>
                    <a:gd name="T22" fmla="*/ 70 w 78"/>
                    <a:gd name="T23" fmla="*/ 10 h 27"/>
                    <a:gd name="T24" fmla="*/ 60 w 78"/>
                    <a:gd name="T25" fmla="*/ 7 h 27"/>
                    <a:gd name="T26" fmla="*/ 51 w 78"/>
                    <a:gd name="T27" fmla="*/ 6 h 27"/>
                    <a:gd name="T28" fmla="*/ 41 w 78"/>
                    <a:gd name="T29" fmla="*/ 3 h 27"/>
                    <a:gd name="T30" fmla="*/ 31 w 78"/>
                    <a:gd name="T31" fmla="*/ 2 h 27"/>
                    <a:gd name="T32" fmla="*/ 21 w 78"/>
                    <a:gd name="T33" fmla="*/ 0 h 27"/>
                    <a:gd name="T34" fmla="*/ 12 w 78"/>
                    <a:gd name="T35" fmla="*/ 2 h 27"/>
                    <a:gd name="T36" fmla="*/ 0 w 78"/>
                    <a:gd name="T37" fmla="*/ 4 h 27"/>
                    <a:gd name="T38" fmla="*/ 0 w 78"/>
                    <a:gd name="T39" fmla="*/ 4 h 27"/>
                    <a:gd name="T40" fmla="*/ 5 w 78"/>
                    <a:gd name="T41" fmla="*/ 20 h 2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8"/>
                    <a:gd name="T64" fmla="*/ 0 h 27"/>
                    <a:gd name="T65" fmla="*/ 78 w 78"/>
                    <a:gd name="T66" fmla="*/ 27 h 2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8" h="27">
                      <a:moveTo>
                        <a:pt x="5" y="20"/>
                      </a:moveTo>
                      <a:lnTo>
                        <a:pt x="5" y="20"/>
                      </a:lnTo>
                      <a:lnTo>
                        <a:pt x="12" y="18"/>
                      </a:lnTo>
                      <a:lnTo>
                        <a:pt x="21" y="19"/>
                      </a:lnTo>
                      <a:lnTo>
                        <a:pt x="31" y="18"/>
                      </a:lnTo>
                      <a:lnTo>
                        <a:pt x="39" y="19"/>
                      </a:lnTo>
                      <a:lnTo>
                        <a:pt x="48" y="22"/>
                      </a:lnTo>
                      <a:lnTo>
                        <a:pt x="58" y="23"/>
                      </a:lnTo>
                      <a:lnTo>
                        <a:pt x="67" y="26"/>
                      </a:lnTo>
                      <a:lnTo>
                        <a:pt x="78" y="27"/>
                      </a:lnTo>
                      <a:lnTo>
                        <a:pt x="78" y="11"/>
                      </a:lnTo>
                      <a:lnTo>
                        <a:pt x="70" y="10"/>
                      </a:lnTo>
                      <a:lnTo>
                        <a:pt x="60" y="7"/>
                      </a:lnTo>
                      <a:lnTo>
                        <a:pt x="51" y="6"/>
                      </a:lnTo>
                      <a:lnTo>
                        <a:pt x="41" y="3"/>
                      </a:lnTo>
                      <a:lnTo>
                        <a:pt x="31" y="2"/>
                      </a:lnTo>
                      <a:lnTo>
                        <a:pt x="21" y="0"/>
                      </a:lnTo>
                      <a:lnTo>
                        <a:pt x="12" y="2"/>
                      </a:lnTo>
                      <a:lnTo>
                        <a:pt x="0" y="4"/>
                      </a:lnTo>
                      <a:lnTo>
                        <a:pt x="5" y="20"/>
                      </a:lnTo>
                      <a:close/>
                    </a:path>
                  </a:pathLst>
                </a:custGeom>
                <a:solidFill>
                  <a:srgbClr val="000000"/>
                </a:solidFill>
                <a:ln w="9525">
                  <a:noFill/>
                  <a:round/>
                  <a:headEnd/>
                  <a:tailEnd/>
                </a:ln>
              </p:spPr>
              <p:txBody>
                <a:bodyPr/>
                <a:lstStyle/>
                <a:p>
                  <a:endParaRPr lang="en-US"/>
                </a:p>
              </p:txBody>
            </p:sp>
            <p:sp>
              <p:nvSpPr>
                <p:cNvPr id="77" name="Freeform 82"/>
                <p:cNvSpPr>
                  <a:spLocks/>
                </p:cNvSpPr>
                <p:nvPr/>
              </p:nvSpPr>
              <p:spPr bwMode="auto">
                <a:xfrm>
                  <a:off x="2255" y="2515"/>
                  <a:ext cx="151" cy="129"/>
                </a:xfrm>
                <a:custGeom>
                  <a:avLst/>
                  <a:gdLst>
                    <a:gd name="T0" fmla="*/ 11 w 302"/>
                    <a:gd name="T1" fmla="*/ 259 h 259"/>
                    <a:gd name="T2" fmla="*/ 11 w 302"/>
                    <a:gd name="T3" fmla="*/ 259 h 259"/>
                    <a:gd name="T4" fmla="*/ 28 w 302"/>
                    <a:gd name="T5" fmla="*/ 243 h 259"/>
                    <a:gd name="T6" fmla="*/ 47 w 302"/>
                    <a:gd name="T7" fmla="*/ 224 h 259"/>
                    <a:gd name="T8" fmla="*/ 63 w 302"/>
                    <a:gd name="T9" fmla="*/ 207 h 259"/>
                    <a:gd name="T10" fmla="*/ 81 w 302"/>
                    <a:gd name="T11" fmla="*/ 190 h 259"/>
                    <a:gd name="T12" fmla="*/ 97 w 302"/>
                    <a:gd name="T13" fmla="*/ 172 h 259"/>
                    <a:gd name="T14" fmla="*/ 112 w 302"/>
                    <a:gd name="T15" fmla="*/ 155 h 259"/>
                    <a:gd name="T16" fmla="*/ 129 w 302"/>
                    <a:gd name="T17" fmla="*/ 139 h 259"/>
                    <a:gd name="T18" fmla="*/ 145 w 302"/>
                    <a:gd name="T19" fmla="*/ 121 h 259"/>
                    <a:gd name="T20" fmla="*/ 163 w 302"/>
                    <a:gd name="T21" fmla="*/ 106 h 259"/>
                    <a:gd name="T22" fmla="*/ 180 w 302"/>
                    <a:gd name="T23" fmla="*/ 90 h 259"/>
                    <a:gd name="T24" fmla="*/ 199 w 302"/>
                    <a:gd name="T25" fmla="*/ 75 h 259"/>
                    <a:gd name="T26" fmla="*/ 216 w 302"/>
                    <a:gd name="T27" fmla="*/ 61 h 259"/>
                    <a:gd name="T28" fmla="*/ 236 w 302"/>
                    <a:gd name="T29" fmla="*/ 49 h 259"/>
                    <a:gd name="T30" fmla="*/ 258 w 302"/>
                    <a:gd name="T31" fmla="*/ 37 h 259"/>
                    <a:gd name="T32" fmla="*/ 279 w 302"/>
                    <a:gd name="T33" fmla="*/ 26 h 259"/>
                    <a:gd name="T34" fmla="*/ 302 w 302"/>
                    <a:gd name="T35" fmla="*/ 16 h 259"/>
                    <a:gd name="T36" fmla="*/ 297 w 302"/>
                    <a:gd name="T37" fmla="*/ 0 h 259"/>
                    <a:gd name="T38" fmla="*/ 274 w 302"/>
                    <a:gd name="T39" fmla="*/ 10 h 259"/>
                    <a:gd name="T40" fmla="*/ 250 w 302"/>
                    <a:gd name="T41" fmla="*/ 20 h 259"/>
                    <a:gd name="T42" fmla="*/ 228 w 302"/>
                    <a:gd name="T43" fmla="*/ 35 h 259"/>
                    <a:gd name="T44" fmla="*/ 208 w 302"/>
                    <a:gd name="T45" fmla="*/ 47 h 259"/>
                    <a:gd name="T46" fmla="*/ 188 w 302"/>
                    <a:gd name="T47" fmla="*/ 62 h 259"/>
                    <a:gd name="T48" fmla="*/ 169 w 302"/>
                    <a:gd name="T49" fmla="*/ 77 h 259"/>
                    <a:gd name="T50" fmla="*/ 152 w 302"/>
                    <a:gd name="T51" fmla="*/ 93 h 259"/>
                    <a:gd name="T52" fmla="*/ 134 w 302"/>
                    <a:gd name="T53" fmla="*/ 110 h 259"/>
                    <a:gd name="T54" fmla="*/ 118 w 302"/>
                    <a:gd name="T55" fmla="*/ 128 h 259"/>
                    <a:gd name="T56" fmla="*/ 101 w 302"/>
                    <a:gd name="T57" fmla="*/ 144 h 259"/>
                    <a:gd name="T58" fmla="*/ 83 w 302"/>
                    <a:gd name="T59" fmla="*/ 161 h 259"/>
                    <a:gd name="T60" fmla="*/ 67 w 302"/>
                    <a:gd name="T61" fmla="*/ 179 h 259"/>
                    <a:gd name="T62" fmla="*/ 50 w 302"/>
                    <a:gd name="T63" fmla="*/ 196 h 259"/>
                    <a:gd name="T64" fmla="*/ 34 w 302"/>
                    <a:gd name="T65" fmla="*/ 214 h 259"/>
                    <a:gd name="T66" fmla="*/ 18 w 302"/>
                    <a:gd name="T67" fmla="*/ 230 h 259"/>
                    <a:gd name="T68" fmla="*/ 0 w 302"/>
                    <a:gd name="T69" fmla="*/ 246 h 259"/>
                    <a:gd name="T70" fmla="*/ 0 w 302"/>
                    <a:gd name="T71" fmla="*/ 246 h 259"/>
                    <a:gd name="T72" fmla="*/ 11 w 302"/>
                    <a:gd name="T73" fmla="*/ 259 h 25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02"/>
                    <a:gd name="T112" fmla="*/ 0 h 259"/>
                    <a:gd name="T113" fmla="*/ 302 w 302"/>
                    <a:gd name="T114" fmla="*/ 259 h 25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02" h="259">
                      <a:moveTo>
                        <a:pt x="11" y="259"/>
                      </a:moveTo>
                      <a:lnTo>
                        <a:pt x="11" y="259"/>
                      </a:lnTo>
                      <a:lnTo>
                        <a:pt x="28" y="243"/>
                      </a:lnTo>
                      <a:lnTo>
                        <a:pt x="47" y="224"/>
                      </a:lnTo>
                      <a:lnTo>
                        <a:pt x="63" y="207"/>
                      </a:lnTo>
                      <a:lnTo>
                        <a:pt x="81" y="190"/>
                      </a:lnTo>
                      <a:lnTo>
                        <a:pt x="97" y="172"/>
                      </a:lnTo>
                      <a:lnTo>
                        <a:pt x="112" y="155"/>
                      </a:lnTo>
                      <a:lnTo>
                        <a:pt x="129" y="139"/>
                      </a:lnTo>
                      <a:lnTo>
                        <a:pt x="145" y="121"/>
                      </a:lnTo>
                      <a:lnTo>
                        <a:pt x="163" y="106"/>
                      </a:lnTo>
                      <a:lnTo>
                        <a:pt x="180" y="90"/>
                      </a:lnTo>
                      <a:lnTo>
                        <a:pt x="199" y="75"/>
                      </a:lnTo>
                      <a:lnTo>
                        <a:pt x="216" y="61"/>
                      </a:lnTo>
                      <a:lnTo>
                        <a:pt x="236" y="49"/>
                      </a:lnTo>
                      <a:lnTo>
                        <a:pt x="258" y="37"/>
                      </a:lnTo>
                      <a:lnTo>
                        <a:pt x="279" y="26"/>
                      </a:lnTo>
                      <a:lnTo>
                        <a:pt x="302" y="16"/>
                      </a:lnTo>
                      <a:lnTo>
                        <a:pt x="297" y="0"/>
                      </a:lnTo>
                      <a:lnTo>
                        <a:pt x="274" y="10"/>
                      </a:lnTo>
                      <a:lnTo>
                        <a:pt x="250" y="20"/>
                      </a:lnTo>
                      <a:lnTo>
                        <a:pt x="228" y="35"/>
                      </a:lnTo>
                      <a:lnTo>
                        <a:pt x="208" y="47"/>
                      </a:lnTo>
                      <a:lnTo>
                        <a:pt x="188" y="62"/>
                      </a:lnTo>
                      <a:lnTo>
                        <a:pt x="169" y="77"/>
                      </a:lnTo>
                      <a:lnTo>
                        <a:pt x="152" y="93"/>
                      </a:lnTo>
                      <a:lnTo>
                        <a:pt x="134" y="110"/>
                      </a:lnTo>
                      <a:lnTo>
                        <a:pt x="118" y="128"/>
                      </a:lnTo>
                      <a:lnTo>
                        <a:pt x="101" y="144"/>
                      </a:lnTo>
                      <a:lnTo>
                        <a:pt x="83" y="161"/>
                      </a:lnTo>
                      <a:lnTo>
                        <a:pt x="67" y="179"/>
                      </a:lnTo>
                      <a:lnTo>
                        <a:pt x="50" y="196"/>
                      </a:lnTo>
                      <a:lnTo>
                        <a:pt x="34" y="214"/>
                      </a:lnTo>
                      <a:lnTo>
                        <a:pt x="18" y="230"/>
                      </a:lnTo>
                      <a:lnTo>
                        <a:pt x="0" y="246"/>
                      </a:lnTo>
                      <a:lnTo>
                        <a:pt x="11" y="259"/>
                      </a:lnTo>
                      <a:close/>
                    </a:path>
                  </a:pathLst>
                </a:custGeom>
                <a:solidFill>
                  <a:srgbClr val="000000"/>
                </a:solidFill>
                <a:ln w="9525">
                  <a:noFill/>
                  <a:round/>
                  <a:headEnd/>
                  <a:tailEnd/>
                </a:ln>
              </p:spPr>
              <p:txBody>
                <a:bodyPr/>
                <a:lstStyle/>
                <a:p>
                  <a:endParaRPr lang="en-US"/>
                </a:p>
              </p:txBody>
            </p:sp>
            <p:sp>
              <p:nvSpPr>
                <p:cNvPr id="78" name="Freeform 83"/>
                <p:cNvSpPr>
                  <a:spLocks/>
                </p:cNvSpPr>
                <p:nvPr/>
              </p:nvSpPr>
              <p:spPr bwMode="auto">
                <a:xfrm>
                  <a:off x="2193" y="2637"/>
                  <a:ext cx="67" cy="28"/>
                </a:xfrm>
                <a:custGeom>
                  <a:avLst/>
                  <a:gdLst>
                    <a:gd name="T0" fmla="*/ 0 w 134"/>
                    <a:gd name="T1" fmla="*/ 51 h 55"/>
                    <a:gd name="T2" fmla="*/ 6 w 134"/>
                    <a:gd name="T3" fmla="*/ 54 h 55"/>
                    <a:gd name="T4" fmla="*/ 22 w 134"/>
                    <a:gd name="T5" fmla="*/ 52 h 55"/>
                    <a:gd name="T6" fmla="*/ 41 w 134"/>
                    <a:gd name="T7" fmla="*/ 50 h 55"/>
                    <a:gd name="T8" fmla="*/ 57 w 134"/>
                    <a:gd name="T9" fmla="*/ 47 h 55"/>
                    <a:gd name="T10" fmla="*/ 73 w 134"/>
                    <a:gd name="T11" fmla="*/ 43 h 55"/>
                    <a:gd name="T12" fmla="*/ 91 w 134"/>
                    <a:gd name="T13" fmla="*/ 39 h 55"/>
                    <a:gd name="T14" fmla="*/ 107 w 134"/>
                    <a:gd name="T15" fmla="*/ 32 h 55"/>
                    <a:gd name="T16" fmla="*/ 120 w 134"/>
                    <a:gd name="T17" fmla="*/ 23 h 55"/>
                    <a:gd name="T18" fmla="*/ 134 w 134"/>
                    <a:gd name="T19" fmla="*/ 13 h 55"/>
                    <a:gd name="T20" fmla="*/ 123 w 134"/>
                    <a:gd name="T21" fmla="*/ 0 h 55"/>
                    <a:gd name="T22" fmla="*/ 112 w 134"/>
                    <a:gd name="T23" fmla="*/ 9 h 55"/>
                    <a:gd name="T24" fmla="*/ 99 w 134"/>
                    <a:gd name="T25" fmla="*/ 16 h 55"/>
                    <a:gd name="T26" fmla="*/ 86 w 134"/>
                    <a:gd name="T27" fmla="*/ 23 h 55"/>
                    <a:gd name="T28" fmla="*/ 71 w 134"/>
                    <a:gd name="T29" fmla="*/ 27 h 55"/>
                    <a:gd name="T30" fmla="*/ 55 w 134"/>
                    <a:gd name="T31" fmla="*/ 31 h 55"/>
                    <a:gd name="T32" fmla="*/ 39 w 134"/>
                    <a:gd name="T33" fmla="*/ 33 h 55"/>
                    <a:gd name="T34" fmla="*/ 22 w 134"/>
                    <a:gd name="T35" fmla="*/ 36 h 55"/>
                    <a:gd name="T36" fmla="*/ 6 w 134"/>
                    <a:gd name="T37" fmla="*/ 38 h 55"/>
                    <a:gd name="T38" fmla="*/ 13 w 134"/>
                    <a:gd name="T39" fmla="*/ 40 h 55"/>
                    <a:gd name="T40" fmla="*/ 0 w 134"/>
                    <a:gd name="T41" fmla="*/ 51 h 55"/>
                    <a:gd name="T42" fmla="*/ 4 w 134"/>
                    <a:gd name="T43" fmla="*/ 55 h 55"/>
                    <a:gd name="T44" fmla="*/ 6 w 134"/>
                    <a:gd name="T45" fmla="*/ 54 h 55"/>
                    <a:gd name="T46" fmla="*/ 0 w 134"/>
                    <a:gd name="T47" fmla="*/ 51 h 5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34"/>
                    <a:gd name="T73" fmla="*/ 0 h 55"/>
                    <a:gd name="T74" fmla="*/ 134 w 134"/>
                    <a:gd name="T75" fmla="*/ 55 h 55"/>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34" h="55">
                      <a:moveTo>
                        <a:pt x="0" y="51"/>
                      </a:moveTo>
                      <a:lnTo>
                        <a:pt x="6" y="54"/>
                      </a:lnTo>
                      <a:lnTo>
                        <a:pt x="22" y="52"/>
                      </a:lnTo>
                      <a:lnTo>
                        <a:pt x="41" y="50"/>
                      </a:lnTo>
                      <a:lnTo>
                        <a:pt x="57" y="47"/>
                      </a:lnTo>
                      <a:lnTo>
                        <a:pt x="73" y="43"/>
                      </a:lnTo>
                      <a:lnTo>
                        <a:pt x="91" y="39"/>
                      </a:lnTo>
                      <a:lnTo>
                        <a:pt x="107" y="32"/>
                      </a:lnTo>
                      <a:lnTo>
                        <a:pt x="120" y="23"/>
                      </a:lnTo>
                      <a:lnTo>
                        <a:pt x="134" y="13"/>
                      </a:lnTo>
                      <a:lnTo>
                        <a:pt x="123" y="0"/>
                      </a:lnTo>
                      <a:lnTo>
                        <a:pt x="112" y="9"/>
                      </a:lnTo>
                      <a:lnTo>
                        <a:pt x="99" y="16"/>
                      </a:lnTo>
                      <a:lnTo>
                        <a:pt x="86" y="23"/>
                      </a:lnTo>
                      <a:lnTo>
                        <a:pt x="71" y="27"/>
                      </a:lnTo>
                      <a:lnTo>
                        <a:pt x="55" y="31"/>
                      </a:lnTo>
                      <a:lnTo>
                        <a:pt x="39" y="33"/>
                      </a:lnTo>
                      <a:lnTo>
                        <a:pt x="22" y="36"/>
                      </a:lnTo>
                      <a:lnTo>
                        <a:pt x="6" y="38"/>
                      </a:lnTo>
                      <a:lnTo>
                        <a:pt x="13" y="40"/>
                      </a:lnTo>
                      <a:lnTo>
                        <a:pt x="0" y="51"/>
                      </a:lnTo>
                      <a:lnTo>
                        <a:pt x="4" y="55"/>
                      </a:lnTo>
                      <a:lnTo>
                        <a:pt x="6" y="54"/>
                      </a:lnTo>
                      <a:lnTo>
                        <a:pt x="0" y="51"/>
                      </a:lnTo>
                      <a:close/>
                    </a:path>
                  </a:pathLst>
                </a:custGeom>
                <a:solidFill>
                  <a:srgbClr val="000000"/>
                </a:solidFill>
                <a:ln w="9525">
                  <a:noFill/>
                  <a:round/>
                  <a:headEnd/>
                  <a:tailEnd/>
                </a:ln>
              </p:spPr>
              <p:txBody>
                <a:bodyPr/>
                <a:lstStyle/>
                <a:p>
                  <a:endParaRPr lang="en-US"/>
                </a:p>
              </p:txBody>
            </p:sp>
            <p:sp>
              <p:nvSpPr>
                <p:cNvPr id="79" name="Freeform 84"/>
                <p:cNvSpPr>
                  <a:spLocks/>
                </p:cNvSpPr>
                <p:nvPr/>
              </p:nvSpPr>
              <p:spPr bwMode="auto">
                <a:xfrm>
                  <a:off x="2174" y="2566"/>
                  <a:ext cx="26" cy="97"/>
                </a:xfrm>
                <a:custGeom>
                  <a:avLst/>
                  <a:gdLst>
                    <a:gd name="T0" fmla="*/ 5 w 51"/>
                    <a:gd name="T1" fmla="*/ 0 h 193"/>
                    <a:gd name="T2" fmla="*/ 5 w 51"/>
                    <a:gd name="T3" fmla="*/ 0 h 193"/>
                    <a:gd name="T4" fmla="*/ 4 w 51"/>
                    <a:gd name="T5" fmla="*/ 24 h 193"/>
                    <a:gd name="T6" fmla="*/ 3 w 51"/>
                    <a:gd name="T7" fmla="*/ 49 h 193"/>
                    <a:gd name="T8" fmla="*/ 0 w 51"/>
                    <a:gd name="T9" fmla="*/ 75 h 193"/>
                    <a:gd name="T10" fmla="*/ 3 w 51"/>
                    <a:gd name="T11" fmla="*/ 99 h 193"/>
                    <a:gd name="T12" fmla="*/ 5 w 51"/>
                    <a:gd name="T13" fmla="*/ 126 h 193"/>
                    <a:gd name="T14" fmla="*/ 12 w 51"/>
                    <a:gd name="T15" fmla="*/ 150 h 193"/>
                    <a:gd name="T16" fmla="*/ 23 w 51"/>
                    <a:gd name="T17" fmla="*/ 173 h 193"/>
                    <a:gd name="T18" fmla="*/ 38 w 51"/>
                    <a:gd name="T19" fmla="*/ 193 h 193"/>
                    <a:gd name="T20" fmla="*/ 51 w 51"/>
                    <a:gd name="T21" fmla="*/ 182 h 193"/>
                    <a:gd name="T22" fmla="*/ 36 w 51"/>
                    <a:gd name="T23" fmla="*/ 165 h 193"/>
                    <a:gd name="T24" fmla="*/ 28 w 51"/>
                    <a:gd name="T25" fmla="*/ 145 h 193"/>
                    <a:gd name="T26" fmla="*/ 22 w 51"/>
                    <a:gd name="T27" fmla="*/ 123 h 193"/>
                    <a:gd name="T28" fmla="*/ 19 w 51"/>
                    <a:gd name="T29" fmla="*/ 99 h 193"/>
                    <a:gd name="T30" fmla="*/ 19 w 51"/>
                    <a:gd name="T31" fmla="*/ 75 h 193"/>
                    <a:gd name="T32" fmla="*/ 19 w 51"/>
                    <a:gd name="T33" fmla="*/ 49 h 193"/>
                    <a:gd name="T34" fmla="*/ 20 w 51"/>
                    <a:gd name="T35" fmla="*/ 24 h 193"/>
                    <a:gd name="T36" fmla="*/ 22 w 51"/>
                    <a:gd name="T37" fmla="*/ 0 h 193"/>
                    <a:gd name="T38" fmla="*/ 22 w 51"/>
                    <a:gd name="T39" fmla="*/ 0 h 193"/>
                    <a:gd name="T40" fmla="*/ 5 w 51"/>
                    <a:gd name="T41" fmla="*/ 0 h 19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1"/>
                    <a:gd name="T64" fmla="*/ 0 h 193"/>
                    <a:gd name="T65" fmla="*/ 51 w 51"/>
                    <a:gd name="T66" fmla="*/ 193 h 19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1" h="193">
                      <a:moveTo>
                        <a:pt x="5" y="0"/>
                      </a:moveTo>
                      <a:lnTo>
                        <a:pt x="5" y="0"/>
                      </a:lnTo>
                      <a:lnTo>
                        <a:pt x="4" y="24"/>
                      </a:lnTo>
                      <a:lnTo>
                        <a:pt x="3" y="49"/>
                      </a:lnTo>
                      <a:lnTo>
                        <a:pt x="0" y="75"/>
                      </a:lnTo>
                      <a:lnTo>
                        <a:pt x="3" y="99"/>
                      </a:lnTo>
                      <a:lnTo>
                        <a:pt x="5" y="126"/>
                      </a:lnTo>
                      <a:lnTo>
                        <a:pt x="12" y="150"/>
                      </a:lnTo>
                      <a:lnTo>
                        <a:pt x="23" y="173"/>
                      </a:lnTo>
                      <a:lnTo>
                        <a:pt x="38" y="193"/>
                      </a:lnTo>
                      <a:lnTo>
                        <a:pt x="51" y="182"/>
                      </a:lnTo>
                      <a:lnTo>
                        <a:pt x="36" y="165"/>
                      </a:lnTo>
                      <a:lnTo>
                        <a:pt x="28" y="145"/>
                      </a:lnTo>
                      <a:lnTo>
                        <a:pt x="22" y="123"/>
                      </a:lnTo>
                      <a:lnTo>
                        <a:pt x="19" y="99"/>
                      </a:lnTo>
                      <a:lnTo>
                        <a:pt x="19" y="75"/>
                      </a:lnTo>
                      <a:lnTo>
                        <a:pt x="19" y="49"/>
                      </a:lnTo>
                      <a:lnTo>
                        <a:pt x="20" y="24"/>
                      </a:lnTo>
                      <a:lnTo>
                        <a:pt x="22" y="0"/>
                      </a:lnTo>
                      <a:lnTo>
                        <a:pt x="5" y="0"/>
                      </a:lnTo>
                      <a:close/>
                    </a:path>
                  </a:pathLst>
                </a:custGeom>
                <a:solidFill>
                  <a:srgbClr val="000000"/>
                </a:solidFill>
                <a:ln w="9525">
                  <a:noFill/>
                  <a:round/>
                  <a:headEnd/>
                  <a:tailEnd/>
                </a:ln>
              </p:spPr>
              <p:txBody>
                <a:bodyPr/>
                <a:lstStyle/>
                <a:p>
                  <a:endParaRPr lang="en-US"/>
                </a:p>
              </p:txBody>
            </p:sp>
            <p:sp>
              <p:nvSpPr>
                <p:cNvPr id="80" name="Freeform 85"/>
                <p:cNvSpPr>
                  <a:spLocks/>
                </p:cNvSpPr>
                <p:nvPr/>
              </p:nvSpPr>
              <p:spPr bwMode="auto">
                <a:xfrm>
                  <a:off x="2169" y="2507"/>
                  <a:ext cx="16" cy="59"/>
                </a:xfrm>
                <a:custGeom>
                  <a:avLst/>
                  <a:gdLst>
                    <a:gd name="T0" fmla="*/ 0 w 31"/>
                    <a:gd name="T1" fmla="*/ 3 h 120"/>
                    <a:gd name="T2" fmla="*/ 0 w 31"/>
                    <a:gd name="T3" fmla="*/ 3 h 120"/>
                    <a:gd name="T4" fmla="*/ 5 w 31"/>
                    <a:gd name="T5" fmla="*/ 32 h 120"/>
                    <a:gd name="T6" fmla="*/ 10 w 31"/>
                    <a:gd name="T7" fmla="*/ 62 h 120"/>
                    <a:gd name="T8" fmla="*/ 14 w 31"/>
                    <a:gd name="T9" fmla="*/ 89 h 120"/>
                    <a:gd name="T10" fmla="*/ 14 w 31"/>
                    <a:gd name="T11" fmla="*/ 120 h 120"/>
                    <a:gd name="T12" fmla="*/ 31 w 31"/>
                    <a:gd name="T13" fmla="*/ 120 h 120"/>
                    <a:gd name="T14" fmla="*/ 31 w 31"/>
                    <a:gd name="T15" fmla="*/ 89 h 120"/>
                    <a:gd name="T16" fmla="*/ 26 w 31"/>
                    <a:gd name="T17" fmla="*/ 59 h 120"/>
                    <a:gd name="T18" fmla="*/ 21 w 31"/>
                    <a:gd name="T19" fmla="*/ 30 h 120"/>
                    <a:gd name="T20" fmla="*/ 16 w 31"/>
                    <a:gd name="T21" fmla="*/ 0 h 120"/>
                    <a:gd name="T22" fmla="*/ 16 w 31"/>
                    <a:gd name="T23" fmla="*/ 0 h 120"/>
                    <a:gd name="T24" fmla="*/ 0 w 31"/>
                    <a:gd name="T25" fmla="*/ 3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120"/>
                    <a:gd name="T41" fmla="*/ 31 w 31"/>
                    <a:gd name="T42" fmla="*/ 120 h 1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120">
                      <a:moveTo>
                        <a:pt x="0" y="3"/>
                      </a:moveTo>
                      <a:lnTo>
                        <a:pt x="0" y="3"/>
                      </a:lnTo>
                      <a:lnTo>
                        <a:pt x="5" y="32"/>
                      </a:lnTo>
                      <a:lnTo>
                        <a:pt x="10" y="62"/>
                      </a:lnTo>
                      <a:lnTo>
                        <a:pt x="14" y="89"/>
                      </a:lnTo>
                      <a:lnTo>
                        <a:pt x="14" y="120"/>
                      </a:lnTo>
                      <a:lnTo>
                        <a:pt x="31" y="120"/>
                      </a:lnTo>
                      <a:lnTo>
                        <a:pt x="31" y="89"/>
                      </a:lnTo>
                      <a:lnTo>
                        <a:pt x="26" y="59"/>
                      </a:lnTo>
                      <a:lnTo>
                        <a:pt x="21" y="30"/>
                      </a:lnTo>
                      <a:lnTo>
                        <a:pt x="16" y="0"/>
                      </a:lnTo>
                      <a:lnTo>
                        <a:pt x="0" y="3"/>
                      </a:lnTo>
                      <a:close/>
                    </a:path>
                  </a:pathLst>
                </a:custGeom>
                <a:solidFill>
                  <a:srgbClr val="000000"/>
                </a:solidFill>
                <a:ln w="9525">
                  <a:noFill/>
                  <a:round/>
                  <a:headEnd/>
                  <a:tailEnd/>
                </a:ln>
              </p:spPr>
              <p:txBody>
                <a:bodyPr/>
                <a:lstStyle/>
                <a:p>
                  <a:endParaRPr lang="en-US"/>
                </a:p>
              </p:txBody>
            </p:sp>
            <p:sp>
              <p:nvSpPr>
                <p:cNvPr id="81" name="Freeform 86"/>
                <p:cNvSpPr>
                  <a:spLocks/>
                </p:cNvSpPr>
                <p:nvPr/>
              </p:nvSpPr>
              <p:spPr bwMode="auto">
                <a:xfrm>
                  <a:off x="2167" y="2434"/>
                  <a:ext cx="13" cy="74"/>
                </a:xfrm>
                <a:custGeom>
                  <a:avLst/>
                  <a:gdLst>
                    <a:gd name="T0" fmla="*/ 9 w 25"/>
                    <a:gd name="T1" fmla="*/ 0 h 148"/>
                    <a:gd name="T2" fmla="*/ 9 w 25"/>
                    <a:gd name="T3" fmla="*/ 2 h 148"/>
                    <a:gd name="T4" fmla="*/ 4 w 25"/>
                    <a:gd name="T5" fmla="*/ 38 h 148"/>
                    <a:gd name="T6" fmla="*/ 1 w 25"/>
                    <a:gd name="T7" fmla="*/ 74 h 148"/>
                    <a:gd name="T8" fmla="*/ 0 w 25"/>
                    <a:gd name="T9" fmla="*/ 110 h 148"/>
                    <a:gd name="T10" fmla="*/ 4 w 25"/>
                    <a:gd name="T11" fmla="*/ 148 h 148"/>
                    <a:gd name="T12" fmla="*/ 20 w 25"/>
                    <a:gd name="T13" fmla="*/ 145 h 148"/>
                    <a:gd name="T14" fmla="*/ 16 w 25"/>
                    <a:gd name="T15" fmla="*/ 110 h 148"/>
                    <a:gd name="T16" fmla="*/ 17 w 25"/>
                    <a:gd name="T17" fmla="*/ 74 h 148"/>
                    <a:gd name="T18" fmla="*/ 20 w 25"/>
                    <a:gd name="T19" fmla="*/ 38 h 148"/>
                    <a:gd name="T20" fmla="*/ 25 w 25"/>
                    <a:gd name="T21" fmla="*/ 2 h 148"/>
                    <a:gd name="T22" fmla="*/ 25 w 25"/>
                    <a:gd name="T23" fmla="*/ 3 h 148"/>
                    <a:gd name="T24" fmla="*/ 9 w 25"/>
                    <a:gd name="T25" fmla="*/ 0 h 1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48"/>
                    <a:gd name="T41" fmla="*/ 25 w 25"/>
                    <a:gd name="T42" fmla="*/ 148 h 1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48">
                      <a:moveTo>
                        <a:pt x="9" y="0"/>
                      </a:moveTo>
                      <a:lnTo>
                        <a:pt x="9" y="2"/>
                      </a:lnTo>
                      <a:lnTo>
                        <a:pt x="4" y="38"/>
                      </a:lnTo>
                      <a:lnTo>
                        <a:pt x="1" y="74"/>
                      </a:lnTo>
                      <a:lnTo>
                        <a:pt x="0" y="110"/>
                      </a:lnTo>
                      <a:lnTo>
                        <a:pt x="4" y="148"/>
                      </a:lnTo>
                      <a:lnTo>
                        <a:pt x="20" y="145"/>
                      </a:lnTo>
                      <a:lnTo>
                        <a:pt x="16" y="110"/>
                      </a:lnTo>
                      <a:lnTo>
                        <a:pt x="17" y="74"/>
                      </a:lnTo>
                      <a:lnTo>
                        <a:pt x="20" y="38"/>
                      </a:lnTo>
                      <a:lnTo>
                        <a:pt x="25" y="2"/>
                      </a:lnTo>
                      <a:lnTo>
                        <a:pt x="25" y="3"/>
                      </a:lnTo>
                      <a:lnTo>
                        <a:pt x="9" y="0"/>
                      </a:lnTo>
                      <a:close/>
                    </a:path>
                  </a:pathLst>
                </a:custGeom>
                <a:solidFill>
                  <a:srgbClr val="000000"/>
                </a:solidFill>
                <a:ln w="9525">
                  <a:noFill/>
                  <a:round/>
                  <a:headEnd/>
                  <a:tailEnd/>
                </a:ln>
              </p:spPr>
              <p:txBody>
                <a:bodyPr/>
                <a:lstStyle/>
                <a:p>
                  <a:endParaRPr lang="en-US"/>
                </a:p>
              </p:txBody>
            </p:sp>
            <p:sp>
              <p:nvSpPr>
                <p:cNvPr id="82" name="Freeform 87"/>
                <p:cNvSpPr>
                  <a:spLocks/>
                </p:cNvSpPr>
                <p:nvPr/>
              </p:nvSpPr>
              <p:spPr bwMode="auto">
                <a:xfrm>
                  <a:off x="2172" y="2383"/>
                  <a:ext cx="19" cy="52"/>
                </a:xfrm>
                <a:custGeom>
                  <a:avLst/>
                  <a:gdLst>
                    <a:gd name="T0" fmla="*/ 21 w 38"/>
                    <a:gd name="T1" fmla="*/ 0 h 105"/>
                    <a:gd name="T2" fmla="*/ 21 w 38"/>
                    <a:gd name="T3" fmla="*/ 0 h 105"/>
                    <a:gd name="T4" fmla="*/ 19 w 38"/>
                    <a:gd name="T5" fmla="*/ 26 h 105"/>
                    <a:gd name="T6" fmla="*/ 12 w 38"/>
                    <a:gd name="T7" fmla="*/ 51 h 105"/>
                    <a:gd name="T8" fmla="*/ 5 w 38"/>
                    <a:gd name="T9" fmla="*/ 77 h 105"/>
                    <a:gd name="T10" fmla="*/ 0 w 38"/>
                    <a:gd name="T11" fmla="*/ 102 h 105"/>
                    <a:gd name="T12" fmla="*/ 16 w 38"/>
                    <a:gd name="T13" fmla="*/ 105 h 105"/>
                    <a:gd name="T14" fmla="*/ 21 w 38"/>
                    <a:gd name="T15" fmla="*/ 79 h 105"/>
                    <a:gd name="T16" fmla="*/ 28 w 38"/>
                    <a:gd name="T17" fmla="*/ 54 h 105"/>
                    <a:gd name="T18" fmla="*/ 35 w 38"/>
                    <a:gd name="T19" fmla="*/ 28 h 105"/>
                    <a:gd name="T20" fmla="*/ 38 w 38"/>
                    <a:gd name="T21" fmla="*/ 0 h 105"/>
                    <a:gd name="T22" fmla="*/ 38 w 38"/>
                    <a:gd name="T23" fmla="*/ 0 h 105"/>
                    <a:gd name="T24" fmla="*/ 21 w 38"/>
                    <a:gd name="T25" fmla="*/ 0 h 10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8"/>
                    <a:gd name="T40" fmla="*/ 0 h 105"/>
                    <a:gd name="T41" fmla="*/ 38 w 38"/>
                    <a:gd name="T42" fmla="*/ 105 h 10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8" h="105">
                      <a:moveTo>
                        <a:pt x="21" y="0"/>
                      </a:moveTo>
                      <a:lnTo>
                        <a:pt x="21" y="0"/>
                      </a:lnTo>
                      <a:lnTo>
                        <a:pt x="19" y="26"/>
                      </a:lnTo>
                      <a:lnTo>
                        <a:pt x="12" y="51"/>
                      </a:lnTo>
                      <a:lnTo>
                        <a:pt x="5" y="77"/>
                      </a:lnTo>
                      <a:lnTo>
                        <a:pt x="0" y="102"/>
                      </a:lnTo>
                      <a:lnTo>
                        <a:pt x="16" y="105"/>
                      </a:lnTo>
                      <a:lnTo>
                        <a:pt x="21" y="79"/>
                      </a:lnTo>
                      <a:lnTo>
                        <a:pt x="28" y="54"/>
                      </a:lnTo>
                      <a:lnTo>
                        <a:pt x="35" y="28"/>
                      </a:lnTo>
                      <a:lnTo>
                        <a:pt x="38" y="0"/>
                      </a:lnTo>
                      <a:lnTo>
                        <a:pt x="21" y="0"/>
                      </a:lnTo>
                      <a:close/>
                    </a:path>
                  </a:pathLst>
                </a:custGeom>
                <a:solidFill>
                  <a:srgbClr val="000000"/>
                </a:solidFill>
                <a:ln w="9525">
                  <a:noFill/>
                  <a:round/>
                  <a:headEnd/>
                  <a:tailEnd/>
                </a:ln>
              </p:spPr>
              <p:txBody>
                <a:bodyPr/>
                <a:lstStyle/>
                <a:p>
                  <a:endParaRPr lang="en-US"/>
                </a:p>
              </p:txBody>
            </p:sp>
            <p:sp>
              <p:nvSpPr>
                <p:cNvPr id="83" name="Freeform 88"/>
                <p:cNvSpPr>
                  <a:spLocks/>
                </p:cNvSpPr>
                <p:nvPr/>
              </p:nvSpPr>
              <p:spPr bwMode="auto">
                <a:xfrm>
                  <a:off x="2175" y="2256"/>
                  <a:ext cx="16" cy="127"/>
                </a:xfrm>
                <a:custGeom>
                  <a:avLst/>
                  <a:gdLst>
                    <a:gd name="T0" fmla="*/ 0 w 31"/>
                    <a:gd name="T1" fmla="*/ 0 h 253"/>
                    <a:gd name="T2" fmla="*/ 0 w 31"/>
                    <a:gd name="T3" fmla="*/ 0 h 253"/>
                    <a:gd name="T4" fmla="*/ 5 w 31"/>
                    <a:gd name="T5" fmla="*/ 64 h 253"/>
                    <a:gd name="T6" fmla="*/ 10 w 31"/>
                    <a:gd name="T7" fmla="*/ 126 h 253"/>
                    <a:gd name="T8" fmla="*/ 14 w 31"/>
                    <a:gd name="T9" fmla="*/ 189 h 253"/>
                    <a:gd name="T10" fmla="*/ 14 w 31"/>
                    <a:gd name="T11" fmla="*/ 253 h 253"/>
                    <a:gd name="T12" fmla="*/ 31 w 31"/>
                    <a:gd name="T13" fmla="*/ 253 h 253"/>
                    <a:gd name="T14" fmla="*/ 31 w 31"/>
                    <a:gd name="T15" fmla="*/ 189 h 253"/>
                    <a:gd name="T16" fmla="*/ 27 w 31"/>
                    <a:gd name="T17" fmla="*/ 126 h 253"/>
                    <a:gd name="T18" fmla="*/ 21 w 31"/>
                    <a:gd name="T19" fmla="*/ 64 h 253"/>
                    <a:gd name="T20" fmla="*/ 16 w 31"/>
                    <a:gd name="T21" fmla="*/ 0 h 253"/>
                    <a:gd name="T22" fmla="*/ 16 w 31"/>
                    <a:gd name="T23" fmla="*/ 0 h 253"/>
                    <a:gd name="T24" fmla="*/ 0 w 31"/>
                    <a:gd name="T25" fmla="*/ 0 h 2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253"/>
                    <a:gd name="T41" fmla="*/ 31 w 31"/>
                    <a:gd name="T42" fmla="*/ 253 h 2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253">
                      <a:moveTo>
                        <a:pt x="0" y="0"/>
                      </a:moveTo>
                      <a:lnTo>
                        <a:pt x="0" y="0"/>
                      </a:lnTo>
                      <a:lnTo>
                        <a:pt x="5" y="64"/>
                      </a:lnTo>
                      <a:lnTo>
                        <a:pt x="10" y="126"/>
                      </a:lnTo>
                      <a:lnTo>
                        <a:pt x="14" y="189"/>
                      </a:lnTo>
                      <a:lnTo>
                        <a:pt x="14" y="253"/>
                      </a:lnTo>
                      <a:lnTo>
                        <a:pt x="31" y="253"/>
                      </a:lnTo>
                      <a:lnTo>
                        <a:pt x="31" y="189"/>
                      </a:lnTo>
                      <a:lnTo>
                        <a:pt x="27" y="126"/>
                      </a:lnTo>
                      <a:lnTo>
                        <a:pt x="21" y="64"/>
                      </a:lnTo>
                      <a:lnTo>
                        <a:pt x="16" y="0"/>
                      </a:lnTo>
                      <a:lnTo>
                        <a:pt x="0" y="0"/>
                      </a:lnTo>
                      <a:close/>
                    </a:path>
                  </a:pathLst>
                </a:custGeom>
                <a:solidFill>
                  <a:srgbClr val="000000"/>
                </a:solidFill>
                <a:ln w="9525">
                  <a:noFill/>
                  <a:round/>
                  <a:headEnd/>
                  <a:tailEnd/>
                </a:ln>
              </p:spPr>
              <p:txBody>
                <a:bodyPr/>
                <a:lstStyle/>
                <a:p>
                  <a:endParaRPr lang="en-US"/>
                </a:p>
              </p:txBody>
            </p:sp>
            <p:sp>
              <p:nvSpPr>
                <p:cNvPr id="84" name="Freeform 89"/>
                <p:cNvSpPr>
                  <a:spLocks/>
                </p:cNvSpPr>
                <p:nvPr/>
              </p:nvSpPr>
              <p:spPr bwMode="auto">
                <a:xfrm>
                  <a:off x="2153" y="2172"/>
                  <a:ext cx="30" cy="84"/>
                </a:xfrm>
                <a:custGeom>
                  <a:avLst/>
                  <a:gdLst>
                    <a:gd name="T0" fmla="*/ 0 w 62"/>
                    <a:gd name="T1" fmla="*/ 11 h 170"/>
                    <a:gd name="T2" fmla="*/ 0 w 62"/>
                    <a:gd name="T3" fmla="*/ 11 h 170"/>
                    <a:gd name="T4" fmla="*/ 12 w 62"/>
                    <a:gd name="T5" fmla="*/ 29 h 170"/>
                    <a:gd name="T6" fmla="*/ 22 w 62"/>
                    <a:gd name="T7" fmla="*/ 47 h 170"/>
                    <a:gd name="T8" fmla="*/ 30 w 62"/>
                    <a:gd name="T9" fmla="*/ 66 h 170"/>
                    <a:gd name="T10" fmla="*/ 35 w 62"/>
                    <a:gd name="T11" fmla="*/ 85 h 170"/>
                    <a:gd name="T12" fmla="*/ 39 w 62"/>
                    <a:gd name="T13" fmla="*/ 106 h 170"/>
                    <a:gd name="T14" fmla="*/ 42 w 62"/>
                    <a:gd name="T15" fmla="*/ 127 h 170"/>
                    <a:gd name="T16" fmla="*/ 44 w 62"/>
                    <a:gd name="T17" fmla="*/ 148 h 170"/>
                    <a:gd name="T18" fmla="*/ 46 w 62"/>
                    <a:gd name="T19" fmla="*/ 170 h 170"/>
                    <a:gd name="T20" fmla="*/ 62 w 62"/>
                    <a:gd name="T21" fmla="*/ 170 h 170"/>
                    <a:gd name="T22" fmla="*/ 60 w 62"/>
                    <a:gd name="T23" fmla="*/ 148 h 170"/>
                    <a:gd name="T24" fmla="*/ 58 w 62"/>
                    <a:gd name="T25" fmla="*/ 127 h 170"/>
                    <a:gd name="T26" fmla="*/ 55 w 62"/>
                    <a:gd name="T27" fmla="*/ 104 h 170"/>
                    <a:gd name="T28" fmla="*/ 51 w 62"/>
                    <a:gd name="T29" fmla="*/ 82 h 170"/>
                    <a:gd name="T30" fmla="*/ 46 w 62"/>
                    <a:gd name="T31" fmla="*/ 61 h 170"/>
                    <a:gd name="T32" fmla="*/ 38 w 62"/>
                    <a:gd name="T33" fmla="*/ 39 h 170"/>
                    <a:gd name="T34" fmla="*/ 26 w 62"/>
                    <a:gd name="T35" fmla="*/ 21 h 170"/>
                    <a:gd name="T36" fmla="*/ 14 w 62"/>
                    <a:gd name="T37" fmla="*/ 0 h 170"/>
                    <a:gd name="T38" fmla="*/ 14 w 62"/>
                    <a:gd name="T39" fmla="*/ 0 h 170"/>
                    <a:gd name="T40" fmla="*/ 0 w 62"/>
                    <a:gd name="T41" fmla="*/ 11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2"/>
                    <a:gd name="T64" fmla="*/ 0 h 170"/>
                    <a:gd name="T65" fmla="*/ 62 w 62"/>
                    <a:gd name="T66" fmla="*/ 170 h 1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2" h="170">
                      <a:moveTo>
                        <a:pt x="0" y="11"/>
                      </a:moveTo>
                      <a:lnTo>
                        <a:pt x="0" y="11"/>
                      </a:lnTo>
                      <a:lnTo>
                        <a:pt x="12" y="29"/>
                      </a:lnTo>
                      <a:lnTo>
                        <a:pt x="22" y="47"/>
                      </a:lnTo>
                      <a:lnTo>
                        <a:pt x="30" y="66"/>
                      </a:lnTo>
                      <a:lnTo>
                        <a:pt x="35" y="85"/>
                      </a:lnTo>
                      <a:lnTo>
                        <a:pt x="39" y="106"/>
                      </a:lnTo>
                      <a:lnTo>
                        <a:pt x="42" y="127"/>
                      </a:lnTo>
                      <a:lnTo>
                        <a:pt x="44" y="148"/>
                      </a:lnTo>
                      <a:lnTo>
                        <a:pt x="46" y="170"/>
                      </a:lnTo>
                      <a:lnTo>
                        <a:pt x="62" y="170"/>
                      </a:lnTo>
                      <a:lnTo>
                        <a:pt x="60" y="148"/>
                      </a:lnTo>
                      <a:lnTo>
                        <a:pt x="58" y="127"/>
                      </a:lnTo>
                      <a:lnTo>
                        <a:pt x="55" y="104"/>
                      </a:lnTo>
                      <a:lnTo>
                        <a:pt x="51" y="82"/>
                      </a:lnTo>
                      <a:lnTo>
                        <a:pt x="46" y="61"/>
                      </a:lnTo>
                      <a:lnTo>
                        <a:pt x="38" y="39"/>
                      </a:lnTo>
                      <a:lnTo>
                        <a:pt x="26" y="21"/>
                      </a:lnTo>
                      <a:lnTo>
                        <a:pt x="14" y="0"/>
                      </a:lnTo>
                      <a:lnTo>
                        <a:pt x="0" y="11"/>
                      </a:lnTo>
                      <a:close/>
                    </a:path>
                  </a:pathLst>
                </a:custGeom>
                <a:solidFill>
                  <a:srgbClr val="000000"/>
                </a:solidFill>
                <a:ln w="9525">
                  <a:noFill/>
                  <a:round/>
                  <a:headEnd/>
                  <a:tailEnd/>
                </a:ln>
              </p:spPr>
              <p:txBody>
                <a:bodyPr/>
                <a:lstStyle/>
                <a:p>
                  <a:endParaRPr lang="en-US"/>
                </a:p>
              </p:txBody>
            </p:sp>
            <p:sp>
              <p:nvSpPr>
                <p:cNvPr id="85" name="Freeform 90"/>
                <p:cNvSpPr>
                  <a:spLocks/>
                </p:cNvSpPr>
                <p:nvPr/>
              </p:nvSpPr>
              <p:spPr bwMode="auto">
                <a:xfrm>
                  <a:off x="2112" y="2150"/>
                  <a:ext cx="47" cy="27"/>
                </a:xfrm>
                <a:custGeom>
                  <a:avLst/>
                  <a:gdLst>
                    <a:gd name="T0" fmla="*/ 2 w 94"/>
                    <a:gd name="T1" fmla="*/ 20 h 53"/>
                    <a:gd name="T2" fmla="*/ 2 w 94"/>
                    <a:gd name="T3" fmla="*/ 20 h 53"/>
                    <a:gd name="T4" fmla="*/ 14 w 94"/>
                    <a:gd name="T5" fmla="*/ 18 h 53"/>
                    <a:gd name="T6" fmla="*/ 26 w 94"/>
                    <a:gd name="T7" fmla="*/ 18 h 53"/>
                    <a:gd name="T8" fmla="*/ 37 w 94"/>
                    <a:gd name="T9" fmla="*/ 20 h 53"/>
                    <a:gd name="T10" fmla="*/ 47 w 94"/>
                    <a:gd name="T11" fmla="*/ 25 h 53"/>
                    <a:gd name="T12" fmla="*/ 55 w 94"/>
                    <a:gd name="T13" fmla="*/ 29 h 53"/>
                    <a:gd name="T14" fmla="*/ 64 w 94"/>
                    <a:gd name="T15" fmla="*/ 37 h 53"/>
                    <a:gd name="T16" fmla="*/ 73 w 94"/>
                    <a:gd name="T17" fmla="*/ 44 h 53"/>
                    <a:gd name="T18" fmla="*/ 80 w 94"/>
                    <a:gd name="T19" fmla="*/ 53 h 53"/>
                    <a:gd name="T20" fmla="*/ 94 w 94"/>
                    <a:gd name="T21" fmla="*/ 42 h 53"/>
                    <a:gd name="T22" fmla="*/ 84 w 94"/>
                    <a:gd name="T23" fmla="*/ 33 h 53"/>
                    <a:gd name="T24" fmla="*/ 75 w 94"/>
                    <a:gd name="T25" fmla="*/ 24 h 53"/>
                    <a:gd name="T26" fmla="*/ 65 w 94"/>
                    <a:gd name="T27" fmla="*/ 16 h 53"/>
                    <a:gd name="T28" fmla="*/ 55 w 94"/>
                    <a:gd name="T29" fmla="*/ 9 h 53"/>
                    <a:gd name="T30" fmla="*/ 40 w 94"/>
                    <a:gd name="T31" fmla="*/ 4 h 53"/>
                    <a:gd name="T32" fmla="*/ 26 w 94"/>
                    <a:gd name="T33" fmla="*/ 2 h 53"/>
                    <a:gd name="T34" fmla="*/ 14 w 94"/>
                    <a:gd name="T35" fmla="*/ 0 h 53"/>
                    <a:gd name="T36" fmla="*/ 0 w 94"/>
                    <a:gd name="T37" fmla="*/ 4 h 53"/>
                    <a:gd name="T38" fmla="*/ 0 w 94"/>
                    <a:gd name="T39" fmla="*/ 4 h 53"/>
                    <a:gd name="T40" fmla="*/ 2 w 94"/>
                    <a:gd name="T41" fmla="*/ 20 h 5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4"/>
                    <a:gd name="T64" fmla="*/ 0 h 53"/>
                    <a:gd name="T65" fmla="*/ 94 w 94"/>
                    <a:gd name="T66" fmla="*/ 53 h 5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4" h="53">
                      <a:moveTo>
                        <a:pt x="2" y="20"/>
                      </a:moveTo>
                      <a:lnTo>
                        <a:pt x="2" y="20"/>
                      </a:lnTo>
                      <a:lnTo>
                        <a:pt x="14" y="18"/>
                      </a:lnTo>
                      <a:lnTo>
                        <a:pt x="26" y="18"/>
                      </a:lnTo>
                      <a:lnTo>
                        <a:pt x="37" y="20"/>
                      </a:lnTo>
                      <a:lnTo>
                        <a:pt x="47" y="25"/>
                      </a:lnTo>
                      <a:lnTo>
                        <a:pt x="55" y="29"/>
                      </a:lnTo>
                      <a:lnTo>
                        <a:pt x="64" y="37"/>
                      </a:lnTo>
                      <a:lnTo>
                        <a:pt x="73" y="44"/>
                      </a:lnTo>
                      <a:lnTo>
                        <a:pt x="80" y="53"/>
                      </a:lnTo>
                      <a:lnTo>
                        <a:pt x="94" y="42"/>
                      </a:lnTo>
                      <a:lnTo>
                        <a:pt x="84" y="33"/>
                      </a:lnTo>
                      <a:lnTo>
                        <a:pt x="75" y="24"/>
                      </a:lnTo>
                      <a:lnTo>
                        <a:pt x="65" y="16"/>
                      </a:lnTo>
                      <a:lnTo>
                        <a:pt x="55" y="9"/>
                      </a:lnTo>
                      <a:lnTo>
                        <a:pt x="40" y="4"/>
                      </a:lnTo>
                      <a:lnTo>
                        <a:pt x="26" y="2"/>
                      </a:lnTo>
                      <a:lnTo>
                        <a:pt x="14" y="0"/>
                      </a:lnTo>
                      <a:lnTo>
                        <a:pt x="0" y="4"/>
                      </a:lnTo>
                      <a:lnTo>
                        <a:pt x="2" y="20"/>
                      </a:lnTo>
                      <a:close/>
                    </a:path>
                  </a:pathLst>
                </a:custGeom>
                <a:solidFill>
                  <a:srgbClr val="000000"/>
                </a:solidFill>
                <a:ln w="9525">
                  <a:noFill/>
                  <a:round/>
                  <a:headEnd/>
                  <a:tailEnd/>
                </a:ln>
              </p:spPr>
              <p:txBody>
                <a:bodyPr/>
                <a:lstStyle/>
                <a:p>
                  <a:endParaRPr lang="en-US"/>
                </a:p>
              </p:txBody>
            </p:sp>
            <p:sp>
              <p:nvSpPr>
                <p:cNvPr id="86" name="Freeform 91"/>
                <p:cNvSpPr>
                  <a:spLocks/>
                </p:cNvSpPr>
                <p:nvPr/>
              </p:nvSpPr>
              <p:spPr bwMode="auto">
                <a:xfrm>
                  <a:off x="2078" y="2152"/>
                  <a:ext cx="36" cy="55"/>
                </a:xfrm>
                <a:custGeom>
                  <a:avLst/>
                  <a:gdLst>
                    <a:gd name="T0" fmla="*/ 16 w 71"/>
                    <a:gd name="T1" fmla="*/ 108 h 108"/>
                    <a:gd name="T2" fmla="*/ 16 w 71"/>
                    <a:gd name="T3" fmla="*/ 108 h 108"/>
                    <a:gd name="T4" fmla="*/ 18 w 71"/>
                    <a:gd name="T5" fmla="*/ 92 h 108"/>
                    <a:gd name="T6" fmla="*/ 20 w 71"/>
                    <a:gd name="T7" fmla="*/ 77 h 108"/>
                    <a:gd name="T8" fmla="*/ 24 w 71"/>
                    <a:gd name="T9" fmla="*/ 63 h 108"/>
                    <a:gd name="T10" fmla="*/ 30 w 71"/>
                    <a:gd name="T11" fmla="*/ 49 h 108"/>
                    <a:gd name="T12" fmla="*/ 36 w 71"/>
                    <a:gd name="T13" fmla="*/ 38 h 108"/>
                    <a:gd name="T14" fmla="*/ 46 w 71"/>
                    <a:gd name="T15" fmla="*/ 29 h 108"/>
                    <a:gd name="T16" fmla="*/ 58 w 71"/>
                    <a:gd name="T17" fmla="*/ 21 h 108"/>
                    <a:gd name="T18" fmla="*/ 71 w 71"/>
                    <a:gd name="T19" fmla="*/ 16 h 108"/>
                    <a:gd name="T20" fmla="*/ 69 w 71"/>
                    <a:gd name="T21" fmla="*/ 0 h 108"/>
                    <a:gd name="T22" fmla="*/ 50 w 71"/>
                    <a:gd name="T23" fmla="*/ 5 h 108"/>
                    <a:gd name="T24" fmla="*/ 35 w 71"/>
                    <a:gd name="T25" fmla="*/ 16 h 108"/>
                    <a:gd name="T26" fmla="*/ 23 w 71"/>
                    <a:gd name="T27" fmla="*/ 28 h 108"/>
                    <a:gd name="T28" fmla="*/ 13 w 71"/>
                    <a:gd name="T29" fmla="*/ 41 h 108"/>
                    <a:gd name="T30" fmla="*/ 8 w 71"/>
                    <a:gd name="T31" fmla="*/ 57 h 108"/>
                    <a:gd name="T32" fmla="*/ 4 w 71"/>
                    <a:gd name="T33" fmla="*/ 75 h 108"/>
                    <a:gd name="T34" fmla="*/ 1 w 71"/>
                    <a:gd name="T35" fmla="*/ 92 h 108"/>
                    <a:gd name="T36" fmla="*/ 0 w 71"/>
                    <a:gd name="T37" fmla="*/ 108 h 108"/>
                    <a:gd name="T38" fmla="*/ 0 w 71"/>
                    <a:gd name="T39" fmla="*/ 108 h 108"/>
                    <a:gd name="T40" fmla="*/ 16 w 71"/>
                    <a:gd name="T41" fmla="*/ 108 h 10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1"/>
                    <a:gd name="T64" fmla="*/ 0 h 108"/>
                    <a:gd name="T65" fmla="*/ 71 w 71"/>
                    <a:gd name="T66" fmla="*/ 108 h 10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1" h="108">
                      <a:moveTo>
                        <a:pt x="16" y="108"/>
                      </a:moveTo>
                      <a:lnTo>
                        <a:pt x="16" y="108"/>
                      </a:lnTo>
                      <a:lnTo>
                        <a:pt x="18" y="92"/>
                      </a:lnTo>
                      <a:lnTo>
                        <a:pt x="20" y="77"/>
                      </a:lnTo>
                      <a:lnTo>
                        <a:pt x="24" y="63"/>
                      </a:lnTo>
                      <a:lnTo>
                        <a:pt x="30" y="49"/>
                      </a:lnTo>
                      <a:lnTo>
                        <a:pt x="36" y="38"/>
                      </a:lnTo>
                      <a:lnTo>
                        <a:pt x="46" y="29"/>
                      </a:lnTo>
                      <a:lnTo>
                        <a:pt x="58" y="21"/>
                      </a:lnTo>
                      <a:lnTo>
                        <a:pt x="71" y="16"/>
                      </a:lnTo>
                      <a:lnTo>
                        <a:pt x="69" y="0"/>
                      </a:lnTo>
                      <a:lnTo>
                        <a:pt x="50" y="5"/>
                      </a:lnTo>
                      <a:lnTo>
                        <a:pt x="35" y="16"/>
                      </a:lnTo>
                      <a:lnTo>
                        <a:pt x="23" y="28"/>
                      </a:lnTo>
                      <a:lnTo>
                        <a:pt x="13" y="41"/>
                      </a:lnTo>
                      <a:lnTo>
                        <a:pt x="8" y="57"/>
                      </a:lnTo>
                      <a:lnTo>
                        <a:pt x="4" y="75"/>
                      </a:lnTo>
                      <a:lnTo>
                        <a:pt x="1" y="92"/>
                      </a:lnTo>
                      <a:lnTo>
                        <a:pt x="0" y="108"/>
                      </a:lnTo>
                      <a:lnTo>
                        <a:pt x="16" y="108"/>
                      </a:lnTo>
                      <a:close/>
                    </a:path>
                  </a:pathLst>
                </a:custGeom>
                <a:solidFill>
                  <a:srgbClr val="000000"/>
                </a:solidFill>
                <a:ln w="9525">
                  <a:noFill/>
                  <a:round/>
                  <a:headEnd/>
                  <a:tailEnd/>
                </a:ln>
              </p:spPr>
              <p:txBody>
                <a:bodyPr/>
                <a:lstStyle/>
                <a:p>
                  <a:endParaRPr lang="en-US"/>
                </a:p>
              </p:txBody>
            </p:sp>
            <p:sp>
              <p:nvSpPr>
                <p:cNvPr id="87" name="Freeform 92"/>
                <p:cNvSpPr>
                  <a:spLocks/>
                </p:cNvSpPr>
                <p:nvPr/>
              </p:nvSpPr>
              <p:spPr bwMode="auto">
                <a:xfrm>
                  <a:off x="2077" y="2207"/>
                  <a:ext cx="12" cy="110"/>
                </a:xfrm>
                <a:custGeom>
                  <a:avLst/>
                  <a:gdLst>
                    <a:gd name="T0" fmla="*/ 19 w 25"/>
                    <a:gd name="T1" fmla="*/ 220 h 220"/>
                    <a:gd name="T2" fmla="*/ 19 w 25"/>
                    <a:gd name="T3" fmla="*/ 219 h 220"/>
                    <a:gd name="T4" fmla="*/ 25 w 25"/>
                    <a:gd name="T5" fmla="*/ 164 h 220"/>
                    <a:gd name="T6" fmla="*/ 22 w 25"/>
                    <a:gd name="T7" fmla="*/ 110 h 220"/>
                    <a:gd name="T8" fmla="*/ 19 w 25"/>
                    <a:gd name="T9" fmla="*/ 57 h 220"/>
                    <a:gd name="T10" fmla="*/ 19 w 25"/>
                    <a:gd name="T11" fmla="*/ 0 h 220"/>
                    <a:gd name="T12" fmla="*/ 3 w 25"/>
                    <a:gd name="T13" fmla="*/ 0 h 220"/>
                    <a:gd name="T14" fmla="*/ 0 w 25"/>
                    <a:gd name="T15" fmla="*/ 57 h 220"/>
                    <a:gd name="T16" fmla="*/ 6 w 25"/>
                    <a:gd name="T17" fmla="*/ 110 h 220"/>
                    <a:gd name="T18" fmla="*/ 6 w 25"/>
                    <a:gd name="T19" fmla="*/ 164 h 220"/>
                    <a:gd name="T20" fmla="*/ 3 w 25"/>
                    <a:gd name="T21" fmla="*/ 219 h 220"/>
                    <a:gd name="T22" fmla="*/ 3 w 25"/>
                    <a:gd name="T23" fmla="*/ 218 h 220"/>
                    <a:gd name="T24" fmla="*/ 19 w 25"/>
                    <a:gd name="T25" fmla="*/ 220 h 2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220"/>
                    <a:gd name="T41" fmla="*/ 25 w 25"/>
                    <a:gd name="T42" fmla="*/ 220 h 22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220">
                      <a:moveTo>
                        <a:pt x="19" y="220"/>
                      </a:moveTo>
                      <a:lnTo>
                        <a:pt x="19" y="219"/>
                      </a:lnTo>
                      <a:lnTo>
                        <a:pt x="25" y="164"/>
                      </a:lnTo>
                      <a:lnTo>
                        <a:pt x="22" y="110"/>
                      </a:lnTo>
                      <a:lnTo>
                        <a:pt x="19" y="57"/>
                      </a:lnTo>
                      <a:lnTo>
                        <a:pt x="19" y="0"/>
                      </a:lnTo>
                      <a:lnTo>
                        <a:pt x="3" y="0"/>
                      </a:lnTo>
                      <a:lnTo>
                        <a:pt x="0" y="57"/>
                      </a:lnTo>
                      <a:lnTo>
                        <a:pt x="6" y="110"/>
                      </a:lnTo>
                      <a:lnTo>
                        <a:pt x="6" y="164"/>
                      </a:lnTo>
                      <a:lnTo>
                        <a:pt x="3" y="219"/>
                      </a:lnTo>
                      <a:lnTo>
                        <a:pt x="3" y="218"/>
                      </a:lnTo>
                      <a:lnTo>
                        <a:pt x="19" y="220"/>
                      </a:lnTo>
                      <a:close/>
                    </a:path>
                  </a:pathLst>
                </a:custGeom>
                <a:solidFill>
                  <a:srgbClr val="000000"/>
                </a:solidFill>
                <a:ln w="9525">
                  <a:noFill/>
                  <a:round/>
                  <a:headEnd/>
                  <a:tailEnd/>
                </a:ln>
              </p:spPr>
              <p:txBody>
                <a:bodyPr/>
                <a:lstStyle/>
                <a:p>
                  <a:endParaRPr lang="en-US"/>
                </a:p>
              </p:txBody>
            </p:sp>
            <p:sp>
              <p:nvSpPr>
                <p:cNvPr id="88" name="Freeform 93"/>
                <p:cNvSpPr>
                  <a:spLocks/>
                </p:cNvSpPr>
                <p:nvPr/>
              </p:nvSpPr>
              <p:spPr bwMode="auto">
                <a:xfrm>
                  <a:off x="2067" y="2315"/>
                  <a:ext cx="19" cy="40"/>
                </a:xfrm>
                <a:custGeom>
                  <a:avLst/>
                  <a:gdLst>
                    <a:gd name="T0" fmla="*/ 16 w 37"/>
                    <a:gd name="T1" fmla="*/ 79 h 79"/>
                    <a:gd name="T2" fmla="*/ 16 w 37"/>
                    <a:gd name="T3" fmla="*/ 79 h 79"/>
                    <a:gd name="T4" fmla="*/ 20 w 37"/>
                    <a:gd name="T5" fmla="*/ 60 h 79"/>
                    <a:gd name="T6" fmla="*/ 25 w 37"/>
                    <a:gd name="T7" fmla="*/ 41 h 79"/>
                    <a:gd name="T8" fmla="*/ 32 w 37"/>
                    <a:gd name="T9" fmla="*/ 22 h 79"/>
                    <a:gd name="T10" fmla="*/ 37 w 37"/>
                    <a:gd name="T11" fmla="*/ 2 h 79"/>
                    <a:gd name="T12" fmla="*/ 21 w 37"/>
                    <a:gd name="T13" fmla="*/ 0 h 79"/>
                    <a:gd name="T14" fmla="*/ 16 w 37"/>
                    <a:gd name="T15" fmla="*/ 17 h 79"/>
                    <a:gd name="T16" fmla="*/ 9 w 37"/>
                    <a:gd name="T17" fmla="*/ 36 h 79"/>
                    <a:gd name="T18" fmla="*/ 4 w 37"/>
                    <a:gd name="T19" fmla="*/ 57 h 79"/>
                    <a:gd name="T20" fmla="*/ 0 w 37"/>
                    <a:gd name="T21" fmla="*/ 79 h 79"/>
                    <a:gd name="T22" fmla="*/ 0 w 37"/>
                    <a:gd name="T23" fmla="*/ 79 h 79"/>
                    <a:gd name="T24" fmla="*/ 16 w 37"/>
                    <a:gd name="T25" fmla="*/ 79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79"/>
                    <a:gd name="T41" fmla="*/ 37 w 37"/>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79">
                      <a:moveTo>
                        <a:pt x="16" y="79"/>
                      </a:moveTo>
                      <a:lnTo>
                        <a:pt x="16" y="79"/>
                      </a:lnTo>
                      <a:lnTo>
                        <a:pt x="20" y="60"/>
                      </a:lnTo>
                      <a:lnTo>
                        <a:pt x="25" y="41"/>
                      </a:lnTo>
                      <a:lnTo>
                        <a:pt x="32" y="22"/>
                      </a:lnTo>
                      <a:lnTo>
                        <a:pt x="37" y="2"/>
                      </a:lnTo>
                      <a:lnTo>
                        <a:pt x="21" y="0"/>
                      </a:lnTo>
                      <a:lnTo>
                        <a:pt x="16" y="17"/>
                      </a:lnTo>
                      <a:lnTo>
                        <a:pt x="9" y="36"/>
                      </a:lnTo>
                      <a:lnTo>
                        <a:pt x="4" y="57"/>
                      </a:lnTo>
                      <a:lnTo>
                        <a:pt x="0" y="79"/>
                      </a:lnTo>
                      <a:lnTo>
                        <a:pt x="16" y="79"/>
                      </a:lnTo>
                      <a:close/>
                    </a:path>
                  </a:pathLst>
                </a:custGeom>
                <a:solidFill>
                  <a:srgbClr val="000000"/>
                </a:solidFill>
                <a:ln w="9525">
                  <a:noFill/>
                  <a:round/>
                  <a:headEnd/>
                  <a:tailEnd/>
                </a:ln>
              </p:spPr>
              <p:txBody>
                <a:bodyPr/>
                <a:lstStyle/>
                <a:p>
                  <a:endParaRPr lang="en-US"/>
                </a:p>
              </p:txBody>
            </p:sp>
            <p:sp>
              <p:nvSpPr>
                <p:cNvPr id="89" name="Freeform 94"/>
                <p:cNvSpPr>
                  <a:spLocks/>
                </p:cNvSpPr>
                <p:nvPr/>
              </p:nvSpPr>
              <p:spPr bwMode="auto">
                <a:xfrm>
                  <a:off x="2057" y="2355"/>
                  <a:ext cx="18" cy="132"/>
                </a:xfrm>
                <a:custGeom>
                  <a:avLst/>
                  <a:gdLst>
                    <a:gd name="T0" fmla="*/ 0 w 37"/>
                    <a:gd name="T1" fmla="*/ 231 h 264"/>
                    <a:gd name="T2" fmla="*/ 17 w 37"/>
                    <a:gd name="T3" fmla="*/ 228 h 264"/>
                    <a:gd name="T4" fmla="*/ 25 w 37"/>
                    <a:gd name="T5" fmla="*/ 172 h 264"/>
                    <a:gd name="T6" fmla="*/ 30 w 37"/>
                    <a:gd name="T7" fmla="*/ 115 h 264"/>
                    <a:gd name="T8" fmla="*/ 34 w 37"/>
                    <a:gd name="T9" fmla="*/ 58 h 264"/>
                    <a:gd name="T10" fmla="*/ 37 w 37"/>
                    <a:gd name="T11" fmla="*/ 0 h 264"/>
                    <a:gd name="T12" fmla="*/ 21 w 37"/>
                    <a:gd name="T13" fmla="*/ 0 h 264"/>
                    <a:gd name="T14" fmla="*/ 18 w 37"/>
                    <a:gd name="T15" fmla="*/ 58 h 264"/>
                    <a:gd name="T16" fmla="*/ 14 w 37"/>
                    <a:gd name="T17" fmla="*/ 115 h 264"/>
                    <a:gd name="T18" fmla="*/ 9 w 37"/>
                    <a:gd name="T19" fmla="*/ 172 h 264"/>
                    <a:gd name="T20" fmla="*/ 0 w 37"/>
                    <a:gd name="T21" fmla="*/ 228 h 264"/>
                    <a:gd name="T22" fmla="*/ 17 w 37"/>
                    <a:gd name="T23" fmla="*/ 225 h 264"/>
                    <a:gd name="T24" fmla="*/ 0 w 37"/>
                    <a:gd name="T25" fmla="*/ 231 h 264"/>
                    <a:gd name="T26" fmla="*/ 13 w 37"/>
                    <a:gd name="T27" fmla="*/ 264 h 264"/>
                    <a:gd name="T28" fmla="*/ 17 w 37"/>
                    <a:gd name="T29" fmla="*/ 228 h 264"/>
                    <a:gd name="T30" fmla="*/ 0 w 37"/>
                    <a:gd name="T31" fmla="*/ 231 h 26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7"/>
                    <a:gd name="T49" fmla="*/ 0 h 264"/>
                    <a:gd name="T50" fmla="*/ 37 w 37"/>
                    <a:gd name="T51" fmla="*/ 264 h 26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7" h="264">
                      <a:moveTo>
                        <a:pt x="0" y="231"/>
                      </a:moveTo>
                      <a:lnTo>
                        <a:pt x="17" y="228"/>
                      </a:lnTo>
                      <a:lnTo>
                        <a:pt x="25" y="172"/>
                      </a:lnTo>
                      <a:lnTo>
                        <a:pt x="30" y="115"/>
                      </a:lnTo>
                      <a:lnTo>
                        <a:pt x="34" y="58"/>
                      </a:lnTo>
                      <a:lnTo>
                        <a:pt x="37" y="0"/>
                      </a:lnTo>
                      <a:lnTo>
                        <a:pt x="21" y="0"/>
                      </a:lnTo>
                      <a:lnTo>
                        <a:pt x="18" y="58"/>
                      </a:lnTo>
                      <a:lnTo>
                        <a:pt x="14" y="115"/>
                      </a:lnTo>
                      <a:lnTo>
                        <a:pt x="9" y="172"/>
                      </a:lnTo>
                      <a:lnTo>
                        <a:pt x="0" y="228"/>
                      </a:lnTo>
                      <a:lnTo>
                        <a:pt x="17" y="225"/>
                      </a:lnTo>
                      <a:lnTo>
                        <a:pt x="0" y="231"/>
                      </a:lnTo>
                      <a:lnTo>
                        <a:pt x="13" y="264"/>
                      </a:lnTo>
                      <a:lnTo>
                        <a:pt x="17" y="228"/>
                      </a:lnTo>
                      <a:lnTo>
                        <a:pt x="0" y="231"/>
                      </a:lnTo>
                      <a:close/>
                    </a:path>
                  </a:pathLst>
                </a:custGeom>
                <a:solidFill>
                  <a:srgbClr val="000000"/>
                </a:solidFill>
                <a:ln w="9525">
                  <a:noFill/>
                  <a:round/>
                  <a:headEnd/>
                  <a:tailEnd/>
                </a:ln>
              </p:spPr>
              <p:txBody>
                <a:bodyPr/>
                <a:lstStyle/>
                <a:p>
                  <a:endParaRPr lang="en-US"/>
                </a:p>
              </p:txBody>
            </p:sp>
            <p:sp>
              <p:nvSpPr>
                <p:cNvPr id="90" name="Freeform 95"/>
                <p:cNvSpPr>
                  <a:spLocks/>
                </p:cNvSpPr>
                <p:nvPr/>
              </p:nvSpPr>
              <p:spPr bwMode="auto">
                <a:xfrm>
                  <a:off x="2051" y="2399"/>
                  <a:ext cx="14" cy="71"/>
                </a:xfrm>
                <a:custGeom>
                  <a:avLst/>
                  <a:gdLst>
                    <a:gd name="T0" fmla="*/ 3 w 30"/>
                    <a:gd name="T1" fmla="*/ 0 h 144"/>
                    <a:gd name="T2" fmla="*/ 3 w 30"/>
                    <a:gd name="T3" fmla="*/ 0 h 144"/>
                    <a:gd name="T4" fmla="*/ 0 w 30"/>
                    <a:gd name="T5" fmla="*/ 36 h 144"/>
                    <a:gd name="T6" fmla="*/ 0 w 30"/>
                    <a:gd name="T7" fmla="*/ 71 h 144"/>
                    <a:gd name="T8" fmla="*/ 4 w 30"/>
                    <a:gd name="T9" fmla="*/ 107 h 144"/>
                    <a:gd name="T10" fmla="*/ 13 w 30"/>
                    <a:gd name="T11" fmla="*/ 144 h 144"/>
                    <a:gd name="T12" fmla="*/ 30 w 30"/>
                    <a:gd name="T13" fmla="*/ 138 h 144"/>
                    <a:gd name="T14" fmla="*/ 20 w 30"/>
                    <a:gd name="T15" fmla="*/ 105 h 144"/>
                    <a:gd name="T16" fmla="*/ 16 w 30"/>
                    <a:gd name="T17" fmla="*/ 71 h 144"/>
                    <a:gd name="T18" fmla="*/ 16 w 30"/>
                    <a:gd name="T19" fmla="*/ 36 h 144"/>
                    <a:gd name="T20" fmla="*/ 19 w 30"/>
                    <a:gd name="T21" fmla="*/ 0 h 144"/>
                    <a:gd name="T22" fmla="*/ 19 w 30"/>
                    <a:gd name="T23" fmla="*/ 0 h 144"/>
                    <a:gd name="T24" fmla="*/ 3 w 30"/>
                    <a:gd name="T25" fmla="*/ 0 h 1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0"/>
                    <a:gd name="T40" fmla="*/ 0 h 144"/>
                    <a:gd name="T41" fmla="*/ 30 w 30"/>
                    <a:gd name="T42" fmla="*/ 144 h 1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0" h="144">
                      <a:moveTo>
                        <a:pt x="3" y="0"/>
                      </a:moveTo>
                      <a:lnTo>
                        <a:pt x="3" y="0"/>
                      </a:lnTo>
                      <a:lnTo>
                        <a:pt x="0" y="36"/>
                      </a:lnTo>
                      <a:lnTo>
                        <a:pt x="0" y="71"/>
                      </a:lnTo>
                      <a:lnTo>
                        <a:pt x="4" y="107"/>
                      </a:lnTo>
                      <a:lnTo>
                        <a:pt x="13" y="144"/>
                      </a:lnTo>
                      <a:lnTo>
                        <a:pt x="30" y="138"/>
                      </a:lnTo>
                      <a:lnTo>
                        <a:pt x="20" y="105"/>
                      </a:lnTo>
                      <a:lnTo>
                        <a:pt x="16" y="71"/>
                      </a:lnTo>
                      <a:lnTo>
                        <a:pt x="16" y="36"/>
                      </a:lnTo>
                      <a:lnTo>
                        <a:pt x="19" y="0"/>
                      </a:lnTo>
                      <a:lnTo>
                        <a:pt x="3" y="0"/>
                      </a:lnTo>
                      <a:close/>
                    </a:path>
                  </a:pathLst>
                </a:custGeom>
                <a:solidFill>
                  <a:srgbClr val="000000"/>
                </a:solidFill>
                <a:ln w="9525">
                  <a:noFill/>
                  <a:round/>
                  <a:headEnd/>
                  <a:tailEnd/>
                </a:ln>
              </p:spPr>
              <p:txBody>
                <a:bodyPr/>
                <a:lstStyle/>
                <a:p>
                  <a:endParaRPr lang="en-US"/>
                </a:p>
              </p:txBody>
            </p:sp>
            <p:sp>
              <p:nvSpPr>
                <p:cNvPr id="91" name="Freeform 96"/>
                <p:cNvSpPr>
                  <a:spLocks/>
                </p:cNvSpPr>
                <p:nvPr/>
              </p:nvSpPr>
              <p:spPr bwMode="auto">
                <a:xfrm>
                  <a:off x="2051" y="2322"/>
                  <a:ext cx="12" cy="77"/>
                </a:xfrm>
                <a:custGeom>
                  <a:avLst/>
                  <a:gdLst>
                    <a:gd name="T0" fmla="*/ 0 w 26"/>
                    <a:gd name="T1" fmla="*/ 3 h 153"/>
                    <a:gd name="T2" fmla="*/ 0 w 26"/>
                    <a:gd name="T3" fmla="*/ 3 h 153"/>
                    <a:gd name="T4" fmla="*/ 7 w 26"/>
                    <a:gd name="T5" fmla="*/ 40 h 153"/>
                    <a:gd name="T6" fmla="*/ 7 w 26"/>
                    <a:gd name="T7" fmla="*/ 77 h 153"/>
                    <a:gd name="T8" fmla="*/ 5 w 26"/>
                    <a:gd name="T9" fmla="*/ 114 h 153"/>
                    <a:gd name="T10" fmla="*/ 3 w 26"/>
                    <a:gd name="T11" fmla="*/ 153 h 153"/>
                    <a:gd name="T12" fmla="*/ 19 w 26"/>
                    <a:gd name="T13" fmla="*/ 153 h 153"/>
                    <a:gd name="T14" fmla="*/ 22 w 26"/>
                    <a:gd name="T15" fmla="*/ 114 h 153"/>
                    <a:gd name="T16" fmla="*/ 26 w 26"/>
                    <a:gd name="T17" fmla="*/ 77 h 153"/>
                    <a:gd name="T18" fmla="*/ 23 w 26"/>
                    <a:gd name="T19" fmla="*/ 40 h 153"/>
                    <a:gd name="T20" fmla="*/ 16 w 26"/>
                    <a:gd name="T21" fmla="*/ 0 h 153"/>
                    <a:gd name="T22" fmla="*/ 16 w 26"/>
                    <a:gd name="T23" fmla="*/ 0 h 153"/>
                    <a:gd name="T24" fmla="*/ 0 w 26"/>
                    <a:gd name="T25" fmla="*/ 3 h 15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53"/>
                    <a:gd name="T41" fmla="*/ 26 w 26"/>
                    <a:gd name="T42" fmla="*/ 153 h 15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53">
                      <a:moveTo>
                        <a:pt x="0" y="3"/>
                      </a:moveTo>
                      <a:lnTo>
                        <a:pt x="0" y="3"/>
                      </a:lnTo>
                      <a:lnTo>
                        <a:pt x="7" y="40"/>
                      </a:lnTo>
                      <a:lnTo>
                        <a:pt x="7" y="77"/>
                      </a:lnTo>
                      <a:lnTo>
                        <a:pt x="5" y="114"/>
                      </a:lnTo>
                      <a:lnTo>
                        <a:pt x="3" y="153"/>
                      </a:lnTo>
                      <a:lnTo>
                        <a:pt x="19" y="153"/>
                      </a:lnTo>
                      <a:lnTo>
                        <a:pt x="22" y="114"/>
                      </a:lnTo>
                      <a:lnTo>
                        <a:pt x="26" y="77"/>
                      </a:lnTo>
                      <a:lnTo>
                        <a:pt x="23" y="40"/>
                      </a:lnTo>
                      <a:lnTo>
                        <a:pt x="16" y="0"/>
                      </a:lnTo>
                      <a:lnTo>
                        <a:pt x="0" y="3"/>
                      </a:lnTo>
                      <a:close/>
                    </a:path>
                  </a:pathLst>
                </a:custGeom>
                <a:solidFill>
                  <a:srgbClr val="000000"/>
                </a:solidFill>
                <a:ln w="9525">
                  <a:noFill/>
                  <a:round/>
                  <a:headEnd/>
                  <a:tailEnd/>
                </a:ln>
              </p:spPr>
              <p:txBody>
                <a:bodyPr/>
                <a:lstStyle/>
                <a:p>
                  <a:endParaRPr lang="en-US"/>
                </a:p>
              </p:txBody>
            </p:sp>
            <p:sp>
              <p:nvSpPr>
                <p:cNvPr id="92" name="Freeform 97"/>
                <p:cNvSpPr>
                  <a:spLocks/>
                </p:cNvSpPr>
                <p:nvPr/>
              </p:nvSpPr>
              <p:spPr bwMode="auto">
                <a:xfrm>
                  <a:off x="2037" y="2256"/>
                  <a:ext cx="22" cy="67"/>
                </a:xfrm>
                <a:custGeom>
                  <a:avLst/>
                  <a:gdLst>
                    <a:gd name="T0" fmla="*/ 0 w 43"/>
                    <a:gd name="T1" fmla="*/ 3 h 136"/>
                    <a:gd name="T2" fmla="*/ 0 w 43"/>
                    <a:gd name="T3" fmla="*/ 3 h 136"/>
                    <a:gd name="T4" fmla="*/ 6 w 43"/>
                    <a:gd name="T5" fmla="*/ 36 h 136"/>
                    <a:gd name="T6" fmla="*/ 12 w 43"/>
                    <a:gd name="T7" fmla="*/ 69 h 136"/>
                    <a:gd name="T8" fmla="*/ 19 w 43"/>
                    <a:gd name="T9" fmla="*/ 102 h 136"/>
                    <a:gd name="T10" fmla="*/ 27 w 43"/>
                    <a:gd name="T11" fmla="*/ 136 h 136"/>
                    <a:gd name="T12" fmla="*/ 43 w 43"/>
                    <a:gd name="T13" fmla="*/ 133 h 136"/>
                    <a:gd name="T14" fmla="*/ 35 w 43"/>
                    <a:gd name="T15" fmla="*/ 100 h 136"/>
                    <a:gd name="T16" fmla="*/ 28 w 43"/>
                    <a:gd name="T17" fmla="*/ 66 h 136"/>
                    <a:gd name="T18" fmla="*/ 22 w 43"/>
                    <a:gd name="T19" fmla="*/ 34 h 136"/>
                    <a:gd name="T20" fmla="*/ 16 w 43"/>
                    <a:gd name="T21" fmla="*/ 0 h 136"/>
                    <a:gd name="T22" fmla="*/ 16 w 43"/>
                    <a:gd name="T23" fmla="*/ 0 h 136"/>
                    <a:gd name="T24" fmla="*/ 0 w 43"/>
                    <a:gd name="T25" fmla="*/ 3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3"/>
                    <a:gd name="T40" fmla="*/ 0 h 136"/>
                    <a:gd name="T41" fmla="*/ 43 w 43"/>
                    <a:gd name="T42" fmla="*/ 136 h 1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3" h="136">
                      <a:moveTo>
                        <a:pt x="0" y="3"/>
                      </a:moveTo>
                      <a:lnTo>
                        <a:pt x="0" y="3"/>
                      </a:lnTo>
                      <a:lnTo>
                        <a:pt x="6" y="36"/>
                      </a:lnTo>
                      <a:lnTo>
                        <a:pt x="12" y="69"/>
                      </a:lnTo>
                      <a:lnTo>
                        <a:pt x="19" y="102"/>
                      </a:lnTo>
                      <a:lnTo>
                        <a:pt x="27" y="136"/>
                      </a:lnTo>
                      <a:lnTo>
                        <a:pt x="43" y="133"/>
                      </a:lnTo>
                      <a:lnTo>
                        <a:pt x="35" y="100"/>
                      </a:lnTo>
                      <a:lnTo>
                        <a:pt x="28" y="66"/>
                      </a:lnTo>
                      <a:lnTo>
                        <a:pt x="22" y="34"/>
                      </a:lnTo>
                      <a:lnTo>
                        <a:pt x="16" y="0"/>
                      </a:lnTo>
                      <a:lnTo>
                        <a:pt x="0" y="3"/>
                      </a:lnTo>
                      <a:close/>
                    </a:path>
                  </a:pathLst>
                </a:custGeom>
                <a:solidFill>
                  <a:srgbClr val="000000"/>
                </a:solidFill>
                <a:ln w="9525">
                  <a:noFill/>
                  <a:round/>
                  <a:headEnd/>
                  <a:tailEnd/>
                </a:ln>
              </p:spPr>
              <p:txBody>
                <a:bodyPr/>
                <a:lstStyle/>
                <a:p>
                  <a:endParaRPr lang="en-US"/>
                </a:p>
              </p:txBody>
            </p:sp>
            <p:sp>
              <p:nvSpPr>
                <p:cNvPr id="93" name="Freeform 98"/>
                <p:cNvSpPr>
                  <a:spLocks/>
                </p:cNvSpPr>
                <p:nvPr/>
              </p:nvSpPr>
              <p:spPr bwMode="auto">
                <a:xfrm>
                  <a:off x="2025" y="2165"/>
                  <a:ext cx="20" cy="92"/>
                </a:xfrm>
                <a:custGeom>
                  <a:avLst/>
                  <a:gdLst>
                    <a:gd name="T0" fmla="*/ 0 w 40"/>
                    <a:gd name="T1" fmla="*/ 3 h 184"/>
                    <a:gd name="T2" fmla="*/ 0 w 40"/>
                    <a:gd name="T3" fmla="*/ 3 h 184"/>
                    <a:gd name="T4" fmla="*/ 9 w 40"/>
                    <a:gd name="T5" fmla="*/ 48 h 184"/>
                    <a:gd name="T6" fmla="*/ 15 w 40"/>
                    <a:gd name="T7" fmla="*/ 93 h 184"/>
                    <a:gd name="T8" fmla="*/ 19 w 40"/>
                    <a:gd name="T9" fmla="*/ 137 h 184"/>
                    <a:gd name="T10" fmla="*/ 24 w 40"/>
                    <a:gd name="T11" fmla="*/ 184 h 184"/>
                    <a:gd name="T12" fmla="*/ 40 w 40"/>
                    <a:gd name="T13" fmla="*/ 181 h 184"/>
                    <a:gd name="T14" fmla="*/ 35 w 40"/>
                    <a:gd name="T15" fmla="*/ 137 h 184"/>
                    <a:gd name="T16" fmla="*/ 31 w 40"/>
                    <a:gd name="T17" fmla="*/ 93 h 184"/>
                    <a:gd name="T18" fmla="*/ 26 w 40"/>
                    <a:gd name="T19" fmla="*/ 46 h 184"/>
                    <a:gd name="T20" fmla="*/ 16 w 40"/>
                    <a:gd name="T21" fmla="*/ 0 h 184"/>
                    <a:gd name="T22" fmla="*/ 16 w 40"/>
                    <a:gd name="T23" fmla="*/ 0 h 184"/>
                    <a:gd name="T24" fmla="*/ 0 w 40"/>
                    <a:gd name="T25" fmla="*/ 3 h 1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184"/>
                    <a:gd name="T41" fmla="*/ 40 w 40"/>
                    <a:gd name="T42" fmla="*/ 184 h 1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184">
                      <a:moveTo>
                        <a:pt x="0" y="3"/>
                      </a:moveTo>
                      <a:lnTo>
                        <a:pt x="0" y="3"/>
                      </a:lnTo>
                      <a:lnTo>
                        <a:pt x="9" y="48"/>
                      </a:lnTo>
                      <a:lnTo>
                        <a:pt x="15" y="93"/>
                      </a:lnTo>
                      <a:lnTo>
                        <a:pt x="19" y="137"/>
                      </a:lnTo>
                      <a:lnTo>
                        <a:pt x="24" y="184"/>
                      </a:lnTo>
                      <a:lnTo>
                        <a:pt x="40" y="181"/>
                      </a:lnTo>
                      <a:lnTo>
                        <a:pt x="35" y="137"/>
                      </a:lnTo>
                      <a:lnTo>
                        <a:pt x="31" y="93"/>
                      </a:lnTo>
                      <a:lnTo>
                        <a:pt x="26" y="46"/>
                      </a:lnTo>
                      <a:lnTo>
                        <a:pt x="16" y="0"/>
                      </a:lnTo>
                      <a:lnTo>
                        <a:pt x="0" y="3"/>
                      </a:lnTo>
                      <a:close/>
                    </a:path>
                  </a:pathLst>
                </a:custGeom>
                <a:solidFill>
                  <a:srgbClr val="000000"/>
                </a:solidFill>
                <a:ln w="9525">
                  <a:noFill/>
                  <a:round/>
                  <a:headEnd/>
                  <a:tailEnd/>
                </a:ln>
              </p:spPr>
              <p:txBody>
                <a:bodyPr/>
                <a:lstStyle/>
                <a:p>
                  <a:endParaRPr lang="en-US"/>
                </a:p>
              </p:txBody>
            </p:sp>
            <p:sp>
              <p:nvSpPr>
                <p:cNvPr id="94" name="Freeform 99"/>
                <p:cNvSpPr>
                  <a:spLocks/>
                </p:cNvSpPr>
                <p:nvPr/>
              </p:nvSpPr>
              <p:spPr bwMode="auto">
                <a:xfrm>
                  <a:off x="2008" y="2124"/>
                  <a:ext cx="25" cy="42"/>
                </a:xfrm>
                <a:custGeom>
                  <a:avLst/>
                  <a:gdLst>
                    <a:gd name="T0" fmla="*/ 0 w 50"/>
                    <a:gd name="T1" fmla="*/ 11 h 85"/>
                    <a:gd name="T2" fmla="*/ 0 w 50"/>
                    <a:gd name="T3" fmla="*/ 11 h 85"/>
                    <a:gd name="T4" fmla="*/ 13 w 50"/>
                    <a:gd name="T5" fmla="*/ 26 h 85"/>
                    <a:gd name="T6" fmla="*/ 21 w 50"/>
                    <a:gd name="T7" fmla="*/ 43 h 85"/>
                    <a:gd name="T8" fmla="*/ 29 w 50"/>
                    <a:gd name="T9" fmla="*/ 65 h 85"/>
                    <a:gd name="T10" fmla="*/ 34 w 50"/>
                    <a:gd name="T11" fmla="*/ 85 h 85"/>
                    <a:gd name="T12" fmla="*/ 50 w 50"/>
                    <a:gd name="T13" fmla="*/ 82 h 85"/>
                    <a:gd name="T14" fmla="*/ 45 w 50"/>
                    <a:gd name="T15" fmla="*/ 59 h 85"/>
                    <a:gd name="T16" fmla="*/ 37 w 50"/>
                    <a:gd name="T17" fmla="*/ 38 h 85"/>
                    <a:gd name="T18" fmla="*/ 26 w 50"/>
                    <a:gd name="T19" fmla="*/ 18 h 85"/>
                    <a:gd name="T20" fmla="*/ 11 w 50"/>
                    <a:gd name="T21" fmla="*/ 0 h 85"/>
                    <a:gd name="T22" fmla="*/ 11 w 50"/>
                    <a:gd name="T23" fmla="*/ 0 h 85"/>
                    <a:gd name="T24" fmla="*/ 0 w 50"/>
                    <a:gd name="T25" fmla="*/ 11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85"/>
                    <a:gd name="T41" fmla="*/ 50 w 50"/>
                    <a:gd name="T42" fmla="*/ 85 h 8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85">
                      <a:moveTo>
                        <a:pt x="0" y="11"/>
                      </a:moveTo>
                      <a:lnTo>
                        <a:pt x="0" y="11"/>
                      </a:lnTo>
                      <a:lnTo>
                        <a:pt x="13" y="26"/>
                      </a:lnTo>
                      <a:lnTo>
                        <a:pt x="21" y="43"/>
                      </a:lnTo>
                      <a:lnTo>
                        <a:pt x="29" y="65"/>
                      </a:lnTo>
                      <a:lnTo>
                        <a:pt x="34" y="85"/>
                      </a:lnTo>
                      <a:lnTo>
                        <a:pt x="50" y="82"/>
                      </a:lnTo>
                      <a:lnTo>
                        <a:pt x="45" y="59"/>
                      </a:lnTo>
                      <a:lnTo>
                        <a:pt x="37" y="38"/>
                      </a:lnTo>
                      <a:lnTo>
                        <a:pt x="26" y="18"/>
                      </a:lnTo>
                      <a:lnTo>
                        <a:pt x="11" y="0"/>
                      </a:lnTo>
                      <a:lnTo>
                        <a:pt x="0" y="11"/>
                      </a:lnTo>
                      <a:close/>
                    </a:path>
                  </a:pathLst>
                </a:custGeom>
                <a:solidFill>
                  <a:srgbClr val="000000"/>
                </a:solidFill>
                <a:ln w="9525">
                  <a:noFill/>
                  <a:round/>
                  <a:headEnd/>
                  <a:tailEnd/>
                </a:ln>
              </p:spPr>
              <p:txBody>
                <a:bodyPr/>
                <a:lstStyle/>
                <a:p>
                  <a:endParaRPr lang="en-US"/>
                </a:p>
              </p:txBody>
            </p:sp>
            <p:sp>
              <p:nvSpPr>
                <p:cNvPr id="95" name="Freeform 100"/>
                <p:cNvSpPr>
                  <a:spLocks/>
                </p:cNvSpPr>
                <p:nvPr/>
              </p:nvSpPr>
              <p:spPr bwMode="auto">
                <a:xfrm>
                  <a:off x="1964" y="2110"/>
                  <a:ext cx="50" cy="19"/>
                </a:xfrm>
                <a:custGeom>
                  <a:avLst/>
                  <a:gdLst>
                    <a:gd name="T0" fmla="*/ 3 w 99"/>
                    <a:gd name="T1" fmla="*/ 21 h 39"/>
                    <a:gd name="T2" fmla="*/ 3 w 99"/>
                    <a:gd name="T3" fmla="*/ 21 h 39"/>
                    <a:gd name="T4" fmla="*/ 16 w 99"/>
                    <a:gd name="T5" fmla="*/ 19 h 39"/>
                    <a:gd name="T6" fmla="*/ 27 w 99"/>
                    <a:gd name="T7" fmla="*/ 19 h 39"/>
                    <a:gd name="T8" fmla="*/ 40 w 99"/>
                    <a:gd name="T9" fmla="*/ 19 h 39"/>
                    <a:gd name="T10" fmla="*/ 51 w 99"/>
                    <a:gd name="T11" fmla="*/ 19 h 39"/>
                    <a:gd name="T12" fmla="*/ 62 w 99"/>
                    <a:gd name="T13" fmla="*/ 23 h 39"/>
                    <a:gd name="T14" fmla="*/ 71 w 99"/>
                    <a:gd name="T15" fmla="*/ 27 h 39"/>
                    <a:gd name="T16" fmla="*/ 79 w 99"/>
                    <a:gd name="T17" fmla="*/ 32 h 39"/>
                    <a:gd name="T18" fmla="*/ 88 w 99"/>
                    <a:gd name="T19" fmla="*/ 39 h 39"/>
                    <a:gd name="T20" fmla="*/ 99 w 99"/>
                    <a:gd name="T21" fmla="*/ 28 h 39"/>
                    <a:gd name="T22" fmla="*/ 90 w 99"/>
                    <a:gd name="T23" fmla="*/ 19 h 39"/>
                    <a:gd name="T24" fmla="*/ 79 w 99"/>
                    <a:gd name="T25" fmla="*/ 11 h 39"/>
                    <a:gd name="T26" fmla="*/ 67 w 99"/>
                    <a:gd name="T27" fmla="*/ 7 h 39"/>
                    <a:gd name="T28" fmla="*/ 54 w 99"/>
                    <a:gd name="T29" fmla="*/ 3 h 39"/>
                    <a:gd name="T30" fmla="*/ 40 w 99"/>
                    <a:gd name="T31" fmla="*/ 0 h 39"/>
                    <a:gd name="T32" fmla="*/ 27 w 99"/>
                    <a:gd name="T33" fmla="*/ 0 h 39"/>
                    <a:gd name="T34" fmla="*/ 13 w 99"/>
                    <a:gd name="T35" fmla="*/ 3 h 39"/>
                    <a:gd name="T36" fmla="*/ 0 w 99"/>
                    <a:gd name="T37" fmla="*/ 5 h 39"/>
                    <a:gd name="T38" fmla="*/ 0 w 99"/>
                    <a:gd name="T39" fmla="*/ 5 h 39"/>
                    <a:gd name="T40" fmla="*/ 3 w 99"/>
                    <a:gd name="T41" fmla="*/ 21 h 3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
                    <a:gd name="T64" fmla="*/ 0 h 39"/>
                    <a:gd name="T65" fmla="*/ 99 w 99"/>
                    <a:gd name="T66" fmla="*/ 39 h 3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 h="39">
                      <a:moveTo>
                        <a:pt x="3" y="21"/>
                      </a:moveTo>
                      <a:lnTo>
                        <a:pt x="3" y="21"/>
                      </a:lnTo>
                      <a:lnTo>
                        <a:pt x="16" y="19"/>
                      </a:lnTo>
                      <a:lnTo>
                        <a:pt x="27" y="19"/>
                      </a:lnTo>
                      <a:lnTo>
                        <a:pt x="40" y="19"/>
                      </a:lnTo>
                      <a:lnTo>
                        <a:pt x="51" y="19"/>
                      </a:lnTo>
                      <a:lnTo>
                        <a:pt x="62" y="23"/>
                      </a:lnTo>
                      <a:lnTo>
                        <a:pt x="71" y="27"/>
                      </a:lnTo>
                      <a:lnTo>
                        <a:pt x="79" y="32"/>
                      </a:lnTo>
                      <a:lnTo>
                        <a:pt x="88" y="39"/>
                      </a:lnTo>
                      <a:lnTo>
                        <a:pt x="99" y="28"/>
                      </a:lnTo>
                      <a:lnTo>
                        <a:pt x="90" y="19"/>
                      </a:lnTo>
                      <a:lnTo>
                        <a:pt x="79" y="11"/>
                      </a:lnTo>
                      <a:lnTo>
                        <a:pt x="67" y="7"/>
                      </a:lnTo>
                      <a:lnTo>
                        <a:pt x="54" y="3"/>
                      </a:lnTo>
                      <a:lnTo>
                        <a:pt x="40" y="0"/>
                      </a:lnTo>
                      <a:lnTo>
                        <a:pt x="27" y="0"/>
                      </a:lnTo>
                      <a:lnTo>
                        <a:pt x="13" y="3"/>
                      </a:lnTo>
                      <a:lnTo>
                        <a:pt x="0" y="5"/>
                      </a:lnTo>
                      <a:lnTo>
                        <a:pt x="3" y="21"/>
                      </a:lnTo>
                      <a:close/>
                    </a:path>
                  </a:pathLst>
                </a:custGeom>
                <a:solidFill>
                  <a:srgbClr val="000000"/>
                </a:solidFill>
                <a:ln w="9525">
                  <a:noFill/>
                  <a:round/>
                  <a:headEnd/>
                  <a:tailEnd/>
                </a:ln>
              </p:spPr>
              <p:txBody>
                <a:bodyPr/>
                <a:lstStyle/>
                <a:p>
                  <a:endParaRPr lang="en-US"/>
                </a:p>
              </p:txBody>
            </p:sp>
            <p:sp>
              <p:nvSpPr>
                <p:cNvPr id="96" name="Freeform 101"/>
                <p:cNvSpPr>
                  <a:spLocks/>
                </p:cNvSpPr>
                <p:nvPr/>
              </p:nvSpPr>
              <p:spPr bwMode="auto">
                <a:xfrm>
                  <a:off x="1932" y="2113"/>
                  <a:ext cx="33" cy="36"/>
                </a:xfrm>
                <a:custGeom>
                  <a:avLst/>
                  <a:gdLst>
                    <a:gd name="T0" fmla="*/ 18 w 68"/>
                    <a:gd name="T1" fmla="*/ 73 h 73"/>
                    <a:gd name="T2" fmla="*/ 19 w 68"/>
                    <a:gd name="T3" fmla="*/ 73 h 73"/>
                    <a:gd name="T4" fmla="*/ 19 w 68"/>
                    <a:gd name="T5" fmla="*/ 62 h 73"/>
                    <a:gd name="T6" fmla="*/ 22 w 68"/>
                    <a:gd name="T7" fmla="*/ 53 h 73"/>
                    <a:gd name="T8" fmla="*/ 26 w 68"/>
                    <a:gd name="T9" fmla="*/ 45 h 73"/>
                    <a:gd name="T10" fmla="*/ 33 w 68"/>
                    <a:gd name="T11" fmla="*/ 37 h 73"/>
                    <a:gd name="T12" fmla="*/ 39 w 68"/>
                    <a:gd name="T13" fmla="*/ 31 h 73"/>
                    <a:gd name="T14" fmla="*/ 47 w 68"/>
                    <a:gd name="T15" fmla="*/ 25 h 73"/>
                    <a:gd name="T16" fmla="*/ 57 w 68"/>
                    <a:gd name="T17" fmla="*/ 20 h 73"/>
                    <a:gd name="T18" fmla="*/ 68 w 68"/>
                    <a:gd name="T19" fmla="*/ 16 h 73"/>
                    <a:gd name="T20" fmla="*/ 65 w 68"/>
                    <a:gd name="T21" fmla="*/ 0 h 73"/>
                    <a:gd name="T22" fmla="*/ 51 w 68"/>
                    <a:gd name="T23" fmla="*/ 4 h 73"/>
                    <a:gd name="T24" fmla="*/ 39 w 68"/>
                    <a:gd name="T25" fmla="*/ 11 h 73"/>
                    <a:gd name="T26" fmla="*/ 29 w 68"/>
                    <a:gd name="T27" fmla="*/ 18 h 73"/>
                    <a:gd name="T28" fmla="*/ 19 w 68"/>
                    <a:gd name="T29" fmla="*/ 26 h 73"/>
                    <a:gd name="T30" fmla="*/ 12 w 68"/>
                    <a:gd name="T31" fmla="*/ 37 h 73"/>
                    <a:gd name="T32" fmla="*/ 6 w 68"/>
                    <a:gd name="T33" fmla="*/ 47 h 73"/>
                    <a:gd name="T34" fmla="*/ 3 w 68"/>
                    <a:gd name="T35" fmla="*/ 59 h 73"/>
                    <a:gd name="T36" fmla="*/ 0 w 68"/>
                    <a:gd name="T37" fmla="*/ 73 h 73"/>
                    <a:gd name="T38" fmla="*/ 2 w 68"/>
                    <a:gd name="T39" fmla="*/ 73 h 73"/>
                    <a:gd name="T40" fmla="*/ 18 w 68"/>
                    <a:gd name="T41" fmla="*/ 73 h 7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8"/>
                    <a:gd name="T64" fmla="*/ 0 h 73"/>
                    <a:gd name="T65" fmla="*/ 68 w 68"/>
                    <a:gd name="T66" fmla="*/ 73 h 7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8" h="73">
                      <a:moveTo>
                        <a:pt x="18" y="73"/>
                      </a:moveTo>
                      <a:lnTo>
                        <a:pt x="19" y="73"/>
                      </a:lnTo>
                      <a:lnTo>
                        <a:pt x="19" y="62"/>
                      </a:lnTo>
                      <a:lnTo>
                        <a:pt x="22" y="53"/>
                      </a:lnTo>
                      <a:lnTo>
                        <a:pt x="26" y="45"/>
                      </a:lnTo>
                      <a:lnTo>
                        <a:pt x="33" y="37"/>
                      </a:lnTo>
                      <a:lnTo>
                        <a:pt x="39" y="31"/>
                      </a:lnTo>
                      <a:lnTo>
                        <a:pt x="47" y="25"/>
                      </a:lnTo>
                      <a:lnTo>
                        <a:pt x="57" y="20"/>
                      </a:lnTo>
                      <a:lnTo>
                        <a:pt x="68" y="16"/>
                      </a:lnTo>
                      <a:lnTo>
                        <a:pt x="65" y="0"/>
                      </a:lnTo>
                      <a:lnTo>
                        <a:pt x="51" y="4"/>
                      </a:lnTo>
                      <a:lnTo>
                        <a:pt x="39" y="11"/>
                      </a:lnTo>
                      <a:lnTo>
                        <a:pt x="29" y="18"/>
                      </a:lnTo>
                      <a:lnTo>
                        <a:pt x="19" y="26"/>
                      </a:lnTo>
                      <a:lnTo>
                        <a:pt x="12" y="37"/>
                      </a:lnTo>
                      <a:lnTo>
                        <a:pt x="6" y="47"/>
                      </a:lnTo>
                      <a:lnTo>
                        <a:pt x="3" y="59"/>
                      </a:lnTo>
                      <a:lnTo>
                        <a:pt x="0" y="73"/>
                      </a:lnTo>
                      <a:lnTo>
                        <a:pt x="2" y="73"/>
                      </a:lnTo>
                      <a:lnTo>
                        <a:pt x="18" y="73"/>
                      </a:lnTo>
                      <a:close/>
                    </a:path>
                  </a:pathLst>
                </a:custGeom>
                <a:solidFill>
                  <a:srgbClr val="000000"/>
                </a:solidFill>
                <a:ln w="9525">
                  <a:noFill/>
                  <a:round/>
                  <a:headEnd/>
                  <a:tailEnd/>
                </a:ln>
              </p:spPr>
              <p:txBody>
                <a:bodyPr/>
                <a:lstStyle/>
                <a:p>
                  <a:endParaRPr lang="en-US"/>
                </a:p>
              </p:txBody>
            </p:sp>
            <p:sp>
              <p:nvSpPr>
                <p:cNvPr id="97" name="Freeform 102"/>
                <p:cNvSpPr>
                  <a:spLocks/>
                </p:cNvSpPr>
                <p:nvPr/>
              </p:nvSpPr>
              <p:spPr bwMode="auto">
                <a:xfrm>
                  <a:off x="1932" y="2149"/>
                  <a:ext cx="19" cy="142"/>
                </a:xfrm>
                <a:custGeom>
                  <a:avLst/>
                  <a:gdLst>
                    <a:gd name="T0" fmla="*/ 37 w 37"/>
                    <a:gd name="T1" fmla="*/ 284 h 284"/>
                    <a:gd name="T2" fmla="*/ 37 w 37"/>
                    <a:gd name="T3" fmla="*/ 284 h 284"/>
                    <a:gd name="T4" fmla="*/ 36 w 37"/>
                    <a:gd name="T5" fmla="*/ 212 h 284"/>
                    <a:gd name="T6" fmla="*/ 29 w 37"/>
                    <a:gd name="T7" fmla="*/ 142 h 284"/>
                    <a:gd name="T8" fmla="*/ 20 w 37"/>
                    <a:gd name="T9" fmla="*/ 72 h 284"/>
                    <a:gd name="T10" fmla="*/ 16 w 37"/>
                    <a:gd name="T11" fmla="*/ 0 h 284"/>
                    <a:gd name="T12" fmla="*/ 0 w 37"/>
                    <a:gd name="T13" fmla="*/ 0 h 284"/>
                    <a:gd name="T14" fmla="*/ 4 w 37"/>
                    <a:gd name="T15" fmla="*/ 72 h 284"/>
                    <a:gd name="T16" fmla="*/ 13 w 37"/>
                    <a:gd name="T17" fmla="*/ 142 h 284"/>
                    <a:gd name="T18" fmla="*/ 20 w 37"/>
                    <a:gd name="T19" fmla="*/ 212 h 284"/>
                    <a:gd name="T20" fmla="*/ 21 w 37"/>
                    <a:gd name="T21" fmla="*/ 284 h 284"/>
                    <a:gd name="T22" fmla="*/ 21 w 37"/>
                    <a:gd name="T23" fmla="*/ 284 h 284"/>
                    <a:gd name="T24" fmla="*/ 37 w 37"/>
                    <a:gd name="T25" fmla="*/ 284 h 2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84"/>
                    <a:gd name="T41" fmla="*/ 37 w 37"/>
                    <a:gd name="T42" fmla="*/ 284 h 2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84">
                      <a:moveTo>
                        <a:pt x="37" y="284"/>
                      </a:moveTo>
                      <a:lnTo>
                        <a:pt x="37" y="284"/>
                      </a:lnTo>
                      <a:lnTo>
                        <a:pt x="36" y="212"/>
                      </a:lnTo>
                      <a:lnTo>
                        <a:pt x="29" y="142"/>
                      </a:lnTo>
                      <a:lnTo>
                        <a:pt x="20" y="72"/>
                      </a:lnTo>
                      <a:lnTo>
                        <a:pt x="16" y="0"/>
                      </a:lnTo>
                      <a:lnTo>
                        <a:pt x="0" y="0"/>
                      </a:lnTo>
                      <a:lnTo>
                        <a:pt x="4" y="72"/>
                      </a:lnTo>
                      <a:lnTo>
                        <a:pt x="13" y="142"/>
                      </a:lnTo>
                      <a:lnTo>
                        <a:pt x="20" y="212"/>
                      </a:lnTo>
                      <a:lnTo>
                        <a:pt x="21" y="284"/>
                      </a:lnTo>
                      <a:lnTo>
                        <a:pt x="37" y="284"/>
                      </a:lnTo>
                      <a:close/>
                    </a:path>
                  </a:pathLst>
                </a:custGeom>
                <a:solidFill>
                  <a:srgbClr val="000000"/>
                </a:solidFill>
                <a:ln w="9525">
                  <a:noFill/>
                  <a:round/>
                  <a:headEnd/>
                  <a:tailEnd/>
                </a:ln>
              </p:spPr>
              <p:txBody>
                <a:bodyPr/>
                <a:lstStyle/>
                <a:p>
                  <a:endParaRPr lang="en-US"/>
                </a:p>
              </p:txBody>
            </p:sp>
            <p:sp>
              <p:nvSpPr>
                <p:cNvPr id="98" name="Freeform 103"/>
                <p:cNvSpPr>
                  <a:spLocks/>
                </p:cNvSpPr>
                <p:nvPr/>
              </p:nvSpPr>
              <p:spPr bwMode="auto">
                <a:xfrm>
                  <a:off x="1938" y="2291"/>
                  <a:ext cx="13" cy="71"/>
                </a:xfrm>
                <a:custGeom>
                  <a:avLst/>
                  <a:gdLst>
                    <a:gd name="T0" fmla="*/ 20 w 25"/>
                    <a:gd name="T1" fmla="*/ 139 h 141"/>
                    <a:gd name="T2" fmla="*/ 20 w 25"/>
                    <a:gd name="T3" fmla="*/ 140 h 141"/>
                    <a:gd name="T4" fmla="*/ 19 w 25"/>
                    <a:gd name="T5" fmla="*/ 105 h 141"/>
                    <a:gd name="T6" fmla="*/ 19 w 25"/>
                    <a:gd name="T7" fmla="*/ 71 h 141"/>
                    <a:gd name="T8" fmla="*/ 23 w 25"/>
                    <a:gd name="T9" fmla="*/ 37 h 141"/>
                    <a:gd name="T10" fmla="*/ 25 w 25"/>
                    <a:gd name="T11" fmla="*/ 0 h 141"/>
                    <a:gd name="T12" fmla="*/ 9 w 25"/>
                    <a:gd name="T13" fmla="*/ 0 h 141"/>
                    <a:gd name="T14" fmla="*/ 7 w 25"/>
                    <a:gd name="T15" fmla="*/ 37 h 141"/>
                    <a:gd name="T16" fmla="*/ 3 w 25"/>
                    <a:gd name="T17" fmla="*/ 71 h 141"/>
                    <a:gd name="T18" fmla="*/ 0 w 25"/>
                    <a:gd name="T19" fmla="*/ 105 h 141"/>
                    <a:gd name="T20" fmla="*/ 4 w 25"/>
                    <a:gd name="T21" fmla="*/ 140 h 141"/>
                    <a:gd name="T22" fmla="*/ 4 w 25"/>
                    <a:gd name="T23" fmla="*/ 141 h 141"/>
                    <a:gd name="T24" fmla="*/ 20 w 25"/>
                    <a:gd name="T25" fmla="*/ 139 h 1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141"/>
                    <a:gd name="T41" fmla="*/ 25 w 25"/>
                    <a:gd name="T42" fmla="*/ 141 h 1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141">
                      <a:moveTo>
                        <a:pt x="20" y="139"/>
                      </a:moveTo>
                      <a:lnTo>
                        <a:pt x="20" y="140"/>
                      </a:lnTo>
                      <a:lnTo>
                        <a:pt x="19" y="105"/>
                      </a:lnTo>
                      <a:lnTo>
                        <a:pt x="19" y="71"/>
                      </a:lnTo>
                      <a:lnTo>
                        <a:pt x="23" y="37"/>
                      </a:lnTo>
                      <a:lnTo>
                        <a:pt x="25" y="0"/>
                      </a:lnTo>
                      <a:lnTo>
                        <a:pt x="9" y="0"/>
                      </a:lnTo>
                      <a:lnTo>
                        <a:pt x="7" y="37"/>
                      </a:lnTo>
                      <a:lnTo>
                        <a:pt x="3" y="71"/>
                      </a:lnTo>
                      <a:lnTo>
                        <a:pt x="0" y="105"/>
                      </a:lnTo>
                      <a:lnTo>
                        <a:pt x="4" y="140"/>
                      </a:lnTo>
                      <a:lnTo>
                        <a:pt x="4" y="141"/>
                      </a:lnTo>
                      <a:lnTo>
                        <a:pt x="20" y="139"/>
                      </a:lnTo>
                      <a:close/>
                    </a:path>
                  </a:pathLst>
                </a:custGeom>
                <a:solidFill>
                  <a:srgbClr val="000000"/>
                </a:solidFill>
                <a:ln w="9525">
                  <a:noFill/>
                  <a:round/>
                  <a:headEnd/>
                  <a:tailEnd/>
                </a:ln>
              </p:spPr>
              <p:txBody>
                <a:bodyPr/>
                <a:lstStyle/>
                <a:p>
                  <a:endParaRPr lang="en-US"/>
                </a:p>
              </p:txBody>
            </p:sp>
            <p:sp>
              <p:nvSpPr>
                <p:cNvPr id="99" name="Freeform 104"/>
                <p:cNvSpPr>
                  <a:spLocks/>
                </p:cNvSpPr>
                <p:nvPr/>
              </p:nvSpPr>
              <p:spPr bwMode="auto">
                <a:xfrm>
                  <a:off x="1940" y="2360"/>
                  <a:ext cx="16" cy="49"/>
                </a:xfrm>
                <a:custGeom>
                  <a:avLst/>
                  <a:gdLst>
                    <a:gd name="T0" fmla="*/ 31 w 31"/>
                    <a:gd name="T1" fmla="*/ 96 h 96"/>
                    <a:gd name="T2" fmla="*/ 31 w 31"/>
                    <a:gd name="T3" fmla="*/ 96 h 96"/>
                    <a:gd name="T4" fmla="*/ 29 w 31"/>
                    <a:gd name="T5" fmla="*/ 72 h 96"/>
                    <a:gd name="T6" fmla="*/ 25 w 31"/>
                    <a:gd name="T7" fmla="*/ 47 h 96"/>
                    <a:gd name="T8" fmla="*/ 21 w 31"/>
                    <a:gd name="T9" fmla="*/ 24 h 96"/>
                    <a:gd name="T10" fmla="*/ 16 w 31"/>
                    <a:gd name="T11" fmla="*/ 0 h 96"/>
                    <a:gd name="T12" fmla="*/ 0 w 31"/>
                    <a:gd name="T13" fmla="*/ 2 h 96"/>
                    <a:gd name="T14" fmla="*/ 5 w 31"/>
                    <a:gd name="T15" fmla="*/ 26 h 96"/>
                    <a:gd name="T16" fmla="*/ 9 w 31"/>
                    <a:gd name="T17" fmla="*/ 49 h 96"/>
                    <a:gd name="T18" fmla="*/ 13 w 31"/>
                    <a:gd name="T19" fmla="*/ 72 h 96"/>
                    <a:gd name="T20" fmla="*/ 15 w 31"/>
                    <a:gd name="T21" fmla="*/ 96 h 96"/>
                    <a:gd name="T22" fmla="*/ 15 w 31"/>
                    <a:gd name="T23" fmla="*/ 96 h 96"/>
                    <a:gd name="T24" fmla="*/ 31 w 31"/>
                    <a:gd name="T25" fmla="*/ 96 h 9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1"/>
                    <a:gd name="T40" fmla="*/ 0 h 96"/>
                    <a:gd name="T41" fmla="*/ 31 w 31"/>
                    <a:gd name="T42" fmla="*/ 96 h 9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1" h="96">
                      <a:moveTo>
                        <a:pt x="31" y="96"/>
                      </a:moveTo>
                      <a:lnTo>
                        <a:pt x="31" y="96"/>
                      </a:lnTo>
                      <a:lnTo>
                        <a:pt x="29" y="72"/>
                      </a:lnTo>
                      <a:lnTo>
                        <a:pt x="25" y="47"/>
                      </a:lnTo>
                      <a:lnTo>
                        <a:pt x="21" y="24"/>
                      </a:lnTo>
                      <a:lnTo>
                        <a:pt x="16" y="0"/>
                      </a:lnTo>
                      <a:lnTo>
                        <a:pt x="0" y="2"/>
                      </a:lnTo>
                      <a:lnTo>
                        <a:pt x="5" y="26"/>
                      </a:lnTo>
                      <a:lnTo>
                        <a:pt x="9" y="49"/>
                      </a:lnTo>
                      <a:lnTo>
                        <a:pt x="13" y="72"/>
                      </a:lnTo>
                      <a:lnTo>
                        <a:pt x="15" y="96"/>
                      </a:lnTo>
                      <a:lnTo>
                        <a:pt x="31" y="96"/>
                      </a:lnTo>
                      <a:close/>
                    </a:path>
                  </a:pathLst>
                </a:custGeom>
                <a:solidFill>
                  <a:srgbClr val="000000"/>
                </a:solidFill>
                <a:ln w="9525">
                  <a:noFill/>
                  <a:round/>
                  <a:headEnd/>
                  <a:tailEnd/>
                </a:ln>
              </p:spPr>
              <p:txBody>
                <a:bodyPr/>
                <a:lstStyle/>
                <a:p>
                  <a:endParaRPr lang="en-US"/>
                </a:p>
              </p:txBody>
            </p:sp>
            <p:sp>
              <p:nvSpPr>
                <p:cNvPr id="100" name="Freeform 105"/>
                <p:cNvSpPr>
                  <a:spLocks/>
                </p:cNvSpPr>
                <p:nvPr/>
              </p:nvSpPr>
              <p:spPr bwMode="auto">
                <a:xfrm>
                  <a:off x="1945" y="2409"/>
                  <a:ext cx="13" cy="45"/>
                </a:xfrm>
                <a:custGeom>
                  <a:avLst/>
                  <a:gdLst>
                    <a:gd name="T0" fmla="*/ 0 w 26"/>
                    <a:gd name="T1" fmla="*/ 59 h 90"/>
                    <a:gd name="T2" fmla="*/ 16 w 26"/>
                    <a:gd name="T3" fmla="*/ 63 h 90"/>
                    <a:gd name="T4" fmla="*/ 23 w 26"/>
                    <a:gd name="T5" fmla="*/ 46 h 90"/>
                    <a:gd name="T6" fmla="*/ 26 w 26"/>
                    <a:gd name="T7" fmla="*/ 30 h 90"/>
                    <a:gd name="T8" fmla="*/ 22 w 26"/>
                    <a:gd name="T9" fmla="*/ 15 h 90"/>
                    <a:gd name="T10" fmla="*/ 22 w 26"/>
                    <a:gd name="T11" fmla="*/ 0 h 90"/>
                    <a:gd name="T12" fmla="*/ 6 w 26"/>
                    <a:gd name="T13" fmla="*/ 0 h 90"/>
                    <a:gd name="T14" fmla="*/ 6 w 26"/>
                    <a:gd name="T15" fmla="*/ 15 h 90"/>
                    <a:gd name="T16" fmla="*/ 7 w 26"/>
                    <a:gd name="T17" fmla="*/ 30 h 90"/>
                    <a:gd name="T18" fmla="*/ 7 w 26"/>
                    <a:gd name="T19" fmla="*/ 43 h 90"/>
                    <a:gd name="T20" fmla="*/ 3 w 26"/>
                    <a:gd name="T21" fmla="*/ 55 h 90"/>
                    <a:gd name="T22" fmla="*/ 19 w 26"/>
                    <a:gd name="T23" fmla="*/ 59 h 90"/>
                    <a:gd name="T24" fmla="*/ 0 w 26"/>
                    <a:gd name="T25" fmla="*/ 59 h 90"/>
                    <a:gd name="T26" fmla="*/ 2 w 26"/>
                    <a:gd name="T27" fmla="*/ 90 h 90"/>
                    <a:gd name="T28" fmla="*/ 16 w 26"/>
                    <a:gd name="T29" fmla="*/ 63 h 90"/>
                    <a:gd name="T30" fmla="*/ 0 w 26"/>
                    <a:gd name="T31" fmla="*/ 59 h 9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6"/>
                    <a:gd name="T49" fmla="*/ 0 h 90"/>
                    <a:gd name="T50" fmla="*/ 26 w 26"/>
                    <a:gd name="T51" fmla="*/ 90 h 9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6" h="90">
                      <a:moveTo>
                        <a:pt x="0" y="59"/>
                      </a:moveTo>
                      <a:lnTo>
                        <a:pt x="16" y="63"/>
                      </a:lnTo>
                      <a:lnTo>
                        <a:pt x="23" y="46"/>
                      </a:lnTo>
                      <a:lnTo>
                        <a:pt x="26" y="30"/>
                      </a:lnTo>
                      <a:lnTo>
                        <a:pt x="22" y="15"/>
                      </a:lnTo>
                      <a:lnTo>
                        <a:pt x="22" y="0"/>
                      </a:lnTo>
                      <a:lnTo>
                        <a:pt x="6" y="0"/>
                      </a:lnTo>
                      <a:lnTo>
                        <a:pt x="6" y="15"/>
                      </a:lnTo>
                      <a:lnTo>
                        <a:pt x="7" y="30"/>
                      </a:lnTo>
                      <a:lnTo>
                        <a:pt x="7" y="43"/>
                      </a:lnTo>
                      <a:lnTo>
                        <a:pt x="3" y="55"/>
                      </a:lnTo>
                      <a:lnTo>
                        <a:pt x="19" y="59"/>
                      </a:lnTo>
                      <a:lnTo>
                        <a:pt x="0" y="59"/>
                      </a:lnTo>
                      <a:lnTo>
                        <a:pt x="2" y="90"/>
                      </a:lnTo>
                      <a:lnTo>
                        <a:pt x="16" y="63"/>
                      </a:lnTo>
                      <a:lnTo>
                        <a:pt x="0" y="59"/>
                      </a:lnTo>
                      <a:close/>
                    </a:path>
                  </a:pathLst>
                </a:custGeom>
                <a:solidFill>
                  <a:srgbClr val="000000"/>
                </a:solidFill>
                <a:ln w="9525">
                  <a:noFill/>
                  <a:round/>
                  <a:headEnd/>
                  <a:tailEnd/>
                </a:ln>
              </p:spPr>
              <p:txBody>
                <a:bodyPr/>
                <a:lstStyle/>
                <a:p>
                  <a:endParaRPr lang="en-US"/>
                </a:p>
              </p:txBody>
            </p:sp>
            <p:sp>
              <p:nvSpPr>
                <p:cNvPr id="101" name="Freeform 106"/>
                <p:cNvSpPr>
                  <a:spLocks/>
                </p:cNvSpPr>
                <p:nvPr/>
              </p:nvSpPr>
              <p:spPr bwMode="auto">
                <a:xfrm>
                  <a:off x="1941" y="2391"/>
                  <a:ext cx="14" cy="47"/>
                </a:xfrm>
                <a:custGeom>
                  <a:avLst/>
                  <a:gdLst>
                    <a:gd name="T0" fmla="*/ 0 w 27"/>
                    <a:gd name="T1" fmla="*/ 5 h 95"/>
                    <a:gd name="T2" fmla="*/ 0 w 27"/>
                    <a:gd name="T3" fmla="*/ 5 h 95"/>
                    <a:gd name="T4" fmla="*/ 6 w 27"/>
                    <a:gd name="T5" fmla="*/ 27 h 95"/>
                    <a:gd name="T6" fmla="*/ 8 w 27"/>
                    <a:gd name="T7" fmla="*/ 48 h 95"/>
                    <a:gd name="T8" fmla="*/ 8 w 27"/>
                    <a:gd name="T9" fmla="*/ 72 h 95"/>
                    <a:gd name="T10" fmla="*/ 8 w 27"/>
                    <a:gd name="T11" fmla="*/ 95 h 95"/>
                    <a:gd name="T12" fmla="*/ 27 w 27"/>
                    <a:gd name="T13" fmla="*/ 95 h 95"/>
                    <a:gd name="T14" fmla="*/ 27 w 27"/>
                    <a:gd name="T15" fmla="*/ 72 h 95"/>
                    <a:gd name="T16" fmla="*/ 24 w 27"/>
                    <a:gd name="T17" fmla="*/ 48 h 95"/>
                    <a:gd name="T18" fmla="*/ 22 w 27"/>
                    <a:gd name="T19" fmla="*/ 24 h 95"/>
                    <a:gd name="T20" fmla="*/ 16 w 27"/>
                    <a:gd name="T21" fmla="*/ 0 h 95"/>
                    <a:gd name="T22" fmla="*/ 16 w 27"/>
                    <a:gd name="T23" fmla="*/ 0 h 95"/>
                    <a:gd name="T24" fmla="*/ 0 w 27"/>
                    <a:gd name="T25" fmla="*/ 5 h 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95"/>
                    <a:gd name="T41" fmla="*/ 27 w 27"/>
                    <a:gd name="T42" fmla="*/ 95 h 9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95">
                      <a:moveTo>
                        <a:pt x="0" y="5"/>
                      </a:moveTo>
                      <a:lnTo>
                        <a:pt x="0" y="5"/>
                      </a:lnTo>
                      <a:lnTo>
                        <a:pt x="6" y="27"/>
                      </a:lnTo>
                      <a:lnTo>
                        <a:pt x="8" y="48"/>
                      </a:lnTo>
                      <a:lnTo>
                        <a:pt x="8" y="72"/>
                      </a:lnTo>
                      <a:lnTo>
                        <a:pt x="8" y="95"/>
                      </a:lnTo>
                      <a:lnTo>
                        <a:pt x="27" y="95"/>
                      </a:lnTo>
                      <a:lnTo>
                        <a:pt x="27" y="72"/>
                      </a:lnTo>
                      <a:lnTo>
                        <a:pt x="24" y="48"/>
                      </a:lnTo>
                      <a:lnTo>
                        <a:pt x="22" y="24"/>
                      </a:lnTo>
                      <a:lnTo>
                        <a:pt x="16" y="0"/>
                      </a:lnTo>
                      <a:lnTo>
                        <a:pt x="0" y="5"/>
                      </a:lnTo>
                      <a:close/>
                    </a:path>
                  </a:pathLst>
                </a:custGeom>
                <a:solidFill>
                  <a:srgbClr val="000000"/>
                </a:solidFill>
                <a:ln w="9525">
                  <a:noFill/>
                  <a:round/>
                  <a:headEnd/>
                  <a:tailEnd/>
                </a:ln>
              </p:spPr>
              <p:txBody>
                <a:bodyPr/>
                <a:lstStyle/>
                <a:p>
                  <a:endParaRPr lang="en-US"/>
                </a:p>
              </p:txBody>
            </p:sp>
            <p:sp>
              <p:nvSpPr>
                <p:cNvPr id="102" name="Freeform 107"/>
                <p:cNvSpPr>
                  <a:spLocks/>
                </p:cNvSpPr>
                <p:nvPr/>
              </p:nvSpPr>
              <p:spPr bwMode="auto">
                <a:xfrm>
                  <a:off x="1896" y="2203"/>
                  <a:ext cx="53" cy="190"/>
                </a:xfrm>
                <a:custGeom>
                  <a:avLst/>
                  <a:gdLst>
                    <a:gd name="T0" fmla="*/ 0 w 106"/>
                    <a:gd name="T1" fmla="*/ 3 h 381"/>
                    <a:gd name="T2" fmla="*/ 0 w 106"/>
                    <a:gd name="T3" fmla="*/ 3 h 381"/>
                    <a:gd name="T4" fmla="*/ 11 w 106"/>
                    <a:gd name="T5" fmla="*/ 51 h 381"/>
                    <a:gd name="T6" fmla="*/ 20 w 106"/>
                    <a:gd name="T7" fmla="*/ 98 h 381"/>
                    <a:gd name="T8" fmla="*/ 31 w 106"/>
                    <a:gd name="T9" fmla="*/ 145 h 381"/>
                    <a:gd name="T10" fmla="*/ 41 w 106"/>
                    <a:gd name="T11" fmla="*/ 191 h 381"/>
                    <a:gd name="T12" fmla="*/ 51 w 106"/>
                    <a:gd name="T13" fmla="*/ 238 h 381"/>
                    <a:gd name="T14" fmla="*/ 63 w 106"/>
                    <a:gd name="T15" fmla="*/ 285 h 381"/>
                    <a:gd name="T16" fmla="*/ 75 w 106"/>
                    <a:gd name="T17" fmla="*/ 332 h 381"/>
                    <a:gd name="T18" fmla="*/ 90 w 106"/>
                    <a:gd name="T19" fmla="*/ 381 h 381"/>
                    <a:gd name="T20" fmla="*/ 106 w 106"/>
                    <a:gd name="T21" fmla="*/ 376 h 381"/>
                    <a:gd name="T22" fmla="*/ 92 w 106"/>
                    <a:gd name="T23" fmla="*/ 329 h 381"/>
                    <a:gd name="T24" fmla="*/ 79 w 106"/>
                    <a:gd name="T25" fmla="*/ 282 h 381"/>
                    <a:gd name="T26" fmla="*/ 67 w 106"/>
                    <a:gd name="T27" fmla="*/ 235 h 381"/>
                    <a:gd name="T28" fmla="*/ 57 w 106"/>
                    <a:gd name="T29" fmla="*/ 188 h 381"/>
                    <a:gd name="T30" fmla="*/ 47 w 106"/>
                    <a:gd name="T31" fmla="*/ 142 h 381"/>
                    <a:gd name="T32" fmla="*/ 37 w 106"/>
                    <a:gd name="T33" fmla="*/ 95 h 381"/>
                    <a:gd name="T34" fmla="*/ 27 w 106"/>
                    <a:gd name="T35" fmla="*/ 49 h 381"/>
                    <a:gd name="T36" fmla="*/ 16 w 106"/>
                    <a:gd name="T37" fmla="*/ 0 h 381"/>
                    <a:gd name="T38" fmla="*/ 16 w 106"/>
                    <a:gd name="T39" fmla="*/ 0 h 381"/>
                    <a:gd name="T40" fmla="*/ 0 w 106"/>
                    <a:gd name="T41" fmla="*/ 3 h 38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6"/>
                    <a:gd name="T64" fmla="*/ 0 h 381"/>
                    <a:gd name="T65" fmla="*/ 106 w 106"/>
                    <a:gd name="T66" fmla="*/ 381 h 38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6" h="381">
                      <a:moveTo>
                        <a:pt x="0" y="3"/>
                      </a:moveTo>
                      <a:lnTo>
                        <a:pt x="0" y="3"/>
                      </a:lnTo>
                      <a:lnTo>
                        <a:pt x="11" y="51"/>
                      </a:lnTo>
                      <a:lnTo>
                        <a:pt x="20" y="98"/>
                      </a:lnTo>
                      <a:lnTo>
                        <a:pt x="31" y="145"/>
                      </a:lnTo>
                      <a:lnTo>
                        <a:pt x="41" y="191"/>
                      </a:lnTo>
                      <a:lnTo>
                        <a:pt x="51" y="238"/>
                      </a:lnTo>
                      <a:lnTo>
                        <a:pt x="63" y="285"/>
                      </a:lnTo>
                      <a:lnTo>
                        <a:pt x="75" y="332"/>
                      </a:lnTo>
                      <a:lnTo>
                        <a:pt x="90" y="381"/>
                      </a:lnTo>
                      <a:lnTo>
                        <a:pt x="106" y="376"/>
                      </a:lnTo>
                      <a:lnTo>
                        <a:pt x="92" y="329"/>
                      </a:lnTo>
                      <a:lnTo>
                        <a:pt x="79" y="282"/>
                      </a:lnTo>
                      <a:lnTo>
                        <a:pt x="67" y="235"/>
                      </a:lnTo>
                      <a:lnTo>
                        <a:pt x="57" y="188"/>
                      </a:lnTo>
                      <a:lnTo>
                        <a:pt x="47" y="142"/>
                      </a:lnTo>
                      <a:lnTo>
                        <a:pt x="37" y="95"/>
                      </a:lnTo>
                      <a:lnTo>
                        <a:pt x="27" y="49"/>
                      </a:lnTo>
                      <a:lnTo>
                        <a:pt x="16" y="0"/>
                      </a:lnTo>
                      <a:lnTo>
                        <a:pt x="0" y="3"/>
                      </a:lnTo>
                      <a:close/>
                    </a:path>
                  </a:pathLst>
                </a:custGeom>
                <a:solidFill>
                  <a:srgbClr val="000000"/>
                </a:solidFill>
                <a:ln w="9525">
                  <a:noFill/>
                  <a:round/>
                  <a:headEnd/>
                  <a:tailEnd/>
                </a:ln>
              </p:spPr>
              <p:txBody>
                <a:bodyPr/>
                <a:lstStyle/>
                <a:p>
                  <a:endParaRPr lang="en-US"/>
                </a:p>
              </p:txBody>
            </p:sp>
            <p:sp>
              <p:nvSpPr>
                <p:cNvPr id="103" name="Freeform 108"/>
                <p:cNvSpPr>
                  <a:spLocks/>
                </p:cNvSpPr>
                <p:nvPr/>
              </p:nvSpPr>
              <p:spPr bwMode="auto">
                <a:xfrm>
                  <a:off x="1838" y="2175"/>
                  <a:ext cx="66" cy="29"/>
                </a:xfrm>
                <a:custGeom>
                  <a:avLst/>
                  <a:gdLst>
                    <a:gd name="T0" fmla="*/ 8 w 131"/>
                    <a:gd name="T1" fmla="*/ 31 h 58"/>
                    <a:gd name="T2" fmla="*/ 8 w 131"/>
                    <a:gd name="T3" fmla="*/ 31 h 58"/>
                    <a:gd name="T4" fmla="*/ 23 w 131"/>
                    <a:gd name="T5" fmla="*/ 24 h 58"/>
                    <a:gd name="T6" fmla="*/ 39 w 131"/>
                    <a:gd name="T7" fmla="*/ 20 h 58"/>
                    <a:gd name="T8" fmla="*/ 56 w 131"/>
                    <a:gd name="T9" fmla="*/ 19 h 58"/>
                    <a:gd name="T10" fmla="*/ 72 w 131"/>
                    <a:gd name="T11" fmla="*/ 19 h 58"/>
                    <a:gd name="T12" fmla="*/ 88 w 131"/>
                    <a:gd name="T13" fmla="*/ 24 h 58"/>
                    <a:gd name="T14" fmla="*/ 100 w 131"/>
                    <a:gd name="T15" fmla="*/ 32 h 58"/>
                    <a:gd name="T16" fmla="*/ 109 w 131"/>
                    <a:gd name="T17" fmla="*/ 43 h 58"/>
                    <a:gd name="T18" fmla="*/ 115 w 131"/>
                    <a:gd name="T19" fmla="*/ 58 h 58"/>
                    <a:gd name="T20" fmla="*/ 131 w 131"/>
                    <a:gd name="T21" fmla="*/ 55 h 58"/>
                    <a:gd name="T22" fmla="*/ 125 w 131"/>
                    <a:gd name="T23" fmla="*/ 35 h 58"/>
                    <a:gd name="T24" fmla="*/ 111 w 131"/>
                    <a:gd name="T25" fmla="*/ 19 h 58"/>
                    <a:gd name="T26" fmla="*/ 94 w 131"/>
                    <a:gd name="T27" fmla="*/ 8 h 58"/>
                    <a:gd name="T28" fmla="*/ 75 w 131"/>
                    <a:gd name="T29" fmla="*/ 3 h 58"/>
                    <a:gd name="T30" fmla="*/ 56 w 131"/>
                    <a:gd name="T31" fmla="*/ 0 h 58"/>
                    <a:gd name="T32" fmla="*/ 36 w 131"/>
                    <a:gd name="T33" fmla="*/ 4 h 58"/>
                    <a:gd name="T34" fmla="*/ 17 w 131"/>
                    <a:gd name="T35" fmla="*/ 8 h 58"/>
                    <a:gd name="T36" fmla="*/ 0 w 131"/>
                    <a:gd name="T37" fmla="*/ 18 h 58"/>
                    <a:gd name="T38" fmla="*/ 0 w 131"/>
                    <a:gd name="T39" fmla="*/ 18 h 58"/>
                    <a:gd name="T40" fmla="*/ 8 w 131"/>
                    <a:gd name="T41" fmla="*/ 31 h 5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58"/>
                    <a:gd name="T65" fmla="*/ 131 w 131"/>
                    <a:gd name="T66" fmla="*/ 58 h 5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58">
                      <a:moveTo>
                        <a:pt x="8" y="31"/>
                      </a:moveTo>
                      <a:lnTo>
                        <a:pt x="8" y="31"/>
                      </a:lnTo>
                      <a:lnTo>
                        <a:pt x="23" y="24"/>
                      </a:lnTo>
                      <a:lnTo>
                        <a:pt x="39" y="20"/>
                      </a:lnTo>
                      <a:lnTo>
                        <a:pt x="56" y="19"/>
                      </a:lnTo>
                      <a:lnTo>
                        <a:pt x="72" y="19"/>
                      </a:lnTo>
                      <a:lnTo>
                        <a:pt x="88" y="24"/>
                      </a:lnTo>
                      <a:lnTo>
                        <a:pt x="100" y="32"/>
                      </a:lnTo>
                      <a:lnTo>
                        <a:pt x="109" y="43"/>
                      </a:lnTo>
                      <a:lnTo>
                        <a:pt x="115" y="58"/>
                      </a:lnTo>
                      <a:lnTo>
                        <a:pt x="131" y="55"/>
                      </a:lnTo>
                      <a:lnTo>
                        <a:pt x="125" y="35"/>
                      </a:lnTo>
                      <a:lnTo>
                        <a:pt x="111" y="19"/>
                      </a:lnTo>
                      <a:lnTo>
                        <a:pt x="94" y="8"/>
                      </a:lnTo>
                      <a:lnTo>
                        <a:pt x="75" y="3"/>
                      </a:lnTo>
                      <a:lnTo>
                        <a:pt x="56" y="0"/>
                      </a:lnTo>
                      <a:lnTo>
                        <a:pt x="36" y="4"/>
                      </a:lnTo>
                      <a:lnTo>
                        <a:pt x="17" y="8"/>
                      </a:lnTo>
                      <a:lnTo>
                        <a:pt x="0" y="18"/>
                      </a:lnTo>
                      <a:lnTo>
                        <a:pt x="8" y="31"/>
                      </a:lnTo>
                      <a:close/>
                    </a:path>
                  </a:pathLst>
                </a:custGeom>
                <a:solidFill>
                  <a:srgbClr val="000000"/>
                </a:solidFill>
                <a:ln w="9525">
                  <a:noFill/>
                  <a:round/>
                  <a:headEnd/>
                  <a:tailEnd/>
                </a:ln>
              </p:spPr>
              <p:txBody>
                <a:bodyPr/>
                <a:lstStyle/>
                <a:p>
                  <a:endParaRPr lang="en-US"/>
                </a:p>
              </p:txBody>
            </p:sp>
            <p:sp>
              <p:nvSpPr>
                <p:cNvPr id="104" name="Freeform 109"/>
                <p:cNvSpPr>
                  <a:spLocks/>
                </p:cNvSpPr>
                <p:nvPr/>
              </p:nvSpPr>
              <p:spPr bwMode="auto">
                <a:xfrm>
                  <a:off x="1819" y="2184"/>
                  <a:ext cx="23" cy="39"/>
                </a:xfrm>
                <a:custGeom>
                  <a:avLst/>
                  <a:gdLst>
                    <a:gd name="T0" fmla="*/ 16 w 47"/>
                    <a:gd name="T1" fmla="*/ 79 h 79"/>
                    <a:gd name="T2" fmla="*/ 16 w 47"/>
                    <a:gd name="T3" fmla="*/ 79 h 79"/>
                    <a:gd name="T4" fmla="*/ 17 w 47"/>
                    <a:gd name="T5" fmla="*/ 59 h 79"/>
                    <a:gd name="T6" fmla="*/ 24 w 47"/>
                    <a:gd name="T7" fmla="*/ 40 h 79"/>
                    <a:gd name="T8" fmla="*/ 33 w 47"/>
                    <a:gd name="T9" fmla="*/ 25 h 79"/>
                    <a:gd name="T10" fmla="*/ 47 w 47"/>
                    <a:gd name="T11" fmla="*/ 13 h 79"/>
                    <a:gd name="T12" fmla="*/ 39 w 47"/>
                    <a:gd name="T13" fmla="*/ 0 h 79"/>
                    <a:gd name="T14" fmla="*/ 20 w 47"/>
                    <a:gd name="T15" fmla="*/ 14 h 79"/>
                    <a:gd name="T16" fmla="*/ 8 w 47"/>
                    <a:gd name="T17" fmla="*/ 35 h 79"/>
                    <a:gd name="T18" fmla="*/ 1 w 47"/>
                    <a:gd name="T19" fmla="*/ 56 h 79"/>
                    <a:gd name="T20" fmla="*/ 0 w 47"/>
                    <a:gd name="T21" fmla="*/ 79 h 79"/>
                    <a:gd name="T22" fmla="*/ 0 w 47"/>
                    <a:gd name="T23" fmla="*/ 79 h 79"/>
                    <a:gd name="T24" fmla="*/ 16 w 47"/>
                    <a:gd name="T25" fmla="*/ 79 h 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79"/>
                    <a:gd name="T41" fmla="*/ 47 w 47"/>
                    <a:gd name="T42" fmla="*/ 79 h 7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79">
                      <a:moveTo>
                        <a:pt x="16" y="79"/>
                      </a:moveTo>
                      <a:lnTo>
                        <a:pt x="16" y="79"/>
                      </a:lnTo>
                      <a:lnTo>
                        <a:pt x="17" y="59"/>
                      </a:lnTo>
                      <a:lnTo>
                        <a:pt x="24" y="40"/>
                      </a:lnTo>
                      <a:lnTo>
                        <a:pt x="33" y="25"/>
                      </a:lnTo>
                      <a:lnTo>
                        <a:pt x="47" y="13"/>
                      </a:lnTo>
                      <a:lnTo>
                        <a:pt x="39" y="0"/>
                      </a:lnTo>
                      <a:lnTo>
                        <a:pt x="20" y="14"/>
                      </a:lnTo>
                      <a:lnTo>
                        <a:pt x="8" y="35"/>
                      </a:lnTo>
                      <a:lnTo>
                        <a:pt x="1" y="56"/>
                      </a:lnTo>
                      <a:lnTo>
                        <a:pt x="0" y="79"/>
                      </a:lnTo>
                      <a:lnTo>
                        <a:pt x="16" y="79"/>
                      </a:lnTo>
                      <a:close/>
                    </a:path>
                  </a:pathLst>
                </a:custGeom>
                <a:solidFill>
                  <a:srgbClr val="000000"/>
                </a:solidFill>
                <a:ln w="9525">
                  <a:noFill/>
                  <a:round/>
                  <a:headEnd/>
                  <a:tailEnd/>
                </a:ln>
              </p:spPr>
              <p:txBody>
                <a:bodyPr/>
                <a:lstStyle/>
                <a:p>
                  <a:endParaRPr lang="en-US"/>
                </a:p>
              </p:txBody>
            </p:sp>
            <p:sp>
              <p:nvSpPr>
                <p:cNvPr id="105" name="Freeform 110"/>
                <p:cNvSpPr>
                  <a:spLocks/>
                </p:cNvSpPr>
                <p:nvPr/>
              </p:nvSpPr>
              <p:spPr bwMode="auto">
                <a:xfrm>
                  <a:off x="1818" y="2223"/>
                  <a:ext cx="12" cy="70"/>
                </a:xfrm>
                <a:custGeom>
                  <a:avLst/>
                  <a:gdLst>
                    <a:gd name="T0" fmla="*/ 24 w 24"/>
                    <a:gd name="T1" fmla="*/ 137 h 139"/>
                    <a:gd name="T2" fmla="*/ 24 w 24"/>
                    <a:gd name="T3" fmla="*/ 137 h 139"/>
                    <a:gd name="T4" fmla="*/ 20 w 24"/>
                    <a:gd name="T5" fmla="*/ 103 h 139"/>
                    <a:gd name="T6" fmla="*/ 18 w 24"/>
                    <a:gd name="T7" fmla="*/ 68 h 139"/>
                    <a:gd name="T8" fmla="*/ 18 w 24"/>
                    <a:gd name="T9" fmla="*/ 35 h 139"/>
                    <a:gd name="T10" fmla="*/ 17 w 24"/>
                    <a:gd name="T11" fmla="*/ 0 h 139"/>
                    <a:gd name="T12" fmla="*/ 1 w 24"/>
                    <a:gd name="T13" fmla="*/ 0 h 139"/>
                    <a:gd name="T14" fmla="*/ 0 w 24"/>
                    <a:gd name="T15" fmla="*/ 35 h 139"/>
                    <a:gd name="T16" fmla="*/ 2 w 24"/>
                    <a:gd name="T17" fmla="*/ 68 h 139"/>
                    <a:gd name="T18" fmla="*/ 4 w 24"/>
                    <a:gd name="T19" fmla="*/ 103 h 139"/>
                    <a:gd name="T20" fmla="*/ 8 w 24"/>
                    <a:gd name="T21" fmla="*/ 139 h 139"/>
                    <a:gd name="T22" fmla="*/ 8 w 24"/>
                    <a:gd name="T23" fmla="*/ 139 h 139"/>
                    <a:gd name="T24" fmla="*/ 24 w 24"/>
                    <a:gd name="T25" fmla="*/ 137 h 1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139"/>
                    <a:gd name="T41" fmla="*/ 24 w 24"/>
                    <a:gd name="T42" fmla="*/ 139 h 1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139">
                      <a:moveTo>
                        <a:pt x="24" y="137"/>
                      </a:moveTo>
                      <a:lnTo>
                        <a:pt x="24" y="137"/>
                      </a:lnTo>
                      <a:lnTo>
                        <a:pt x="20" y="103"/>
                      </a:lnTo>
                      <a:lnTo>
                        <a:pt x="18" y="68"/>
                      </a:lnTo>
                      <a:lnTo>
                        <a:pt x="18" y="35"/>
                      </a:lnTo>
                      <a:lnTo>
                        <a:pt x="17" y="0"/>
                      </a:lnTo>
                      <a:lnTo>
                        <a:pt x="1" y="0"/>
                      </a:lnTo>
                      <a:lnTo>
                        <a:pt x="0" y="35"/>
                      </a:lnTo>
                      <a:lnTo>
                        <a:pt x="2" y="68"/>
                      </a:lnTo>
                      <a:lnTo>
                        <a:pt x="4" y="103"/>
                      </a:lnTo>
                      <a:lnTo>
                        <a:pt x="8" y="139"/>
                      </a:lnTo>
                      <a:lnTo>
                        <a:pt x="24" y="137"/>
                      </a:lnTo>
                      <a:close/>
                    </a:path>
                  </a:pathLst>
                </a:custGeom>
                <a:solidFill>
                  <a:srgbClr val="000000"/>
                </a:solidFill>
                <a:ln w="9525">
                  <a:noFill/>
                  <a:round/>
                  <a:headEnd/>
                  <a:tailEnd/>
                </a:ln>
              </p:spPr>
              <p:txBody>
                <a:bodyPr/>
                <a:lstStyle/>
                <a:p>
                  <a:endParaRPr lang="en-US"/>
                </a:p>
              </p:txBody>
            </p:sp>
            <p:sp>
              <p:nvSpPr>
                <p:cNvPr id="106" name="Freeform 111"/>
                <p:cNvSpPr>
                  <a:spLocks/>
                </p:cNvSpPr>
                <p:nvPr/>
              </p:nvSpPr>
              <p:spPr bwMode="auto">
                <a:xfrm>
                  <a:off x="1822" y="2292"/>
                  <a:ext cx="33" cy="165"/>
                </a:xfrm>
                <a:custGeom>
                  <a:avLst/>
                  <a:gdLst>
                    <a:gd name="T0" fmla="*/ 65 w 65"/>
                    <a:gd name="T1" fmla="*/ 325 h 330"/>
                    <a:gd name="T2" fmla="*/ 65 w 65"/>
                    <a:gd name="T3" fmla="*/ 325 h 330"/>
                    <a:gd name="T4" fmla="*/ 53 w 65"/>
                    <a:gd name="T5" fmla="*/ 286 h 330"/>
                    <a:gd name="T6" fmla="*/ 44 w 65"/>
                    <a:gd name="T7" fmla="*/ 245 h 330"/>
                    <a:gd name="T8" fmla="*/ 37 w 65"/>
                    <a:gd name="T9" fmla="*/ 205 h 330"/>
                    <a:gd name="T10" fmla="*/ 33 w 65"/>
                    <a:gd name="T11" fmla="*/ 165 h 330"/>
                    <a:gd name="T12" fmla="*/ 29 w 65"/>
                    <a:gd name="T13" fmla="*/ 125 h 330"/>
                    <a:gd name="T14" fmla="*/ 25 w 65"/>
                    <a:gd name="T15" fmla="*/ 84 h 330"/>
                    <a:gd name="T16" fmla="*/ 21 w 65"/>
                    <a:gd name="T17" fmla="*/ 43 h 330"/>
                    <a:gd name="T18" fmla="*/ 16 w 65"/>
                    <a:gd name="T19" fmla="*/ 0 h 330"/>
                    <a:gd name="T20" fmla="*/ 0 w 65"/>
                    <a:gd name="T21" fmla="*/ 2 h 330"/>
                    <a:gd name="T22" fmla="*/ 5 w 65"/>
                    <a:gd name="T23" fmla="*/ 43 h 330"/>
                    <a:gd name="T24" fmla="*/ 9 w 65"/>
                    <a:gd name="T25" fmla="*/ 84 h 330"/>
                    <a:gd name="T26" fmla="*/ 13 w 65"/>
                    <a:gd name="T27" fmla="*/ 125 h 330"/>
                    <a:gd name="T28" fmla="*/ 17 w 65"/>
                    <a:gd name="T29" fmla="*/ 165 h 330"/>
                    <a:gd name="T30" fmla="*/ 21 w 65"/>
                    <a:gd name="T31" fmla="*/ 205 h 330"/>
                    <a:gd name="T32" fmla="*/ 28 w 65"/>
                    <a:gd name="T33" fmla="*/ 248 h 330"/>
                    <a:gd name="T34" fmla="*/ 37 w 65"/>
                    <a:gd name="T35" fmla="*/ 288 h 330"/>
                    <a:gd name="T36" fmla="*/ 49 w 65"/>
                    <a:gd name="T37" fmla="*/ 330 h 330"/>
                    <a:gd name="T38" fmla="*/ 49 w 65"/>
                    <a:gd name="T39" fmla="*/ 330 h 330"/>
                    <a:gd name="T40" fmla="*/ 65 w 65"/>
                    <a:gd name="T41" fmla="*/ 325 h 33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5"/>
                    <a:gd name="T64" fmla="*/ 0 h 330"/>
                    <a:gd name="T65" fmla="*/ 65 w 65"/>
                    <a:gd name="T66" fmla="*/ 330 h 33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5" h="330">
                      <a:moveTo>
                        <a:pt x="65" y="325"/>
                      </a:moveTo>
                      <a:lnTo>
                        <a:pt x="65" y="325"/>
                      </a:lnTo>
                      <a:lnTo>
                        <a:pt x="53" y="286"/>
                      </a:lnTo>
                      <a:lnTo>
                        <a:pt x="44" y="245"/>
                      </a:lnTo>
                      <a:lnTo>
                        <a:pt x="37" y="205"/>
                      </a:lnTo>
                      <a:lnTo>
                        <a:pt x="33" y="165"/>
                      </a:lnTo>
                      <a:lnTo>
                        <a:pt x="29" y="125"/>
                      </a:lnTo>
                      <a:lnTo>
                        <a:pt x="25" y="84"/>
                      </a:lnTo>
                      <a:lnTo>
                        <a:pt x="21" y="43"/>
                      </a:lnTo>
                      <a:lnTo>
                        <a:pt x="16" y="0"/>
                      </a:lnTo>
                      <a:lnTo>
                        <a:pt x="0" y="2"/>
                      </a:lnTo>
                      <a:lnTo>
                        <a:pt x="5" y="43"/>
                      </a:lnTo>
                      <a:lnTo>
                        <a:pt x="9" y="84"/>
                      </a:lnTo>
                      <a:lnTo>
                        <a:pt x="13" y="125"/>
                      </a:lnTo>
                      <a:lnTo>
                        <a:pt x="17" y="165"/>
                      </a:lnTo>
                      <a:lnTo>
                        <a:pt x="21" y="205"/>
                      </a:lnTo>
                      <a:lnTo>
                        <a:pt x="28" y="248"/>
                      </a:lnTo>
                      <a:lnTo>
                        <a:pt x="37" y="288"/>
                      </a:lnTo>
                      <a:lnTo>
                        <a:pt x="49" y="330"/>
                      </a:lnTo>
                      <a:lnTo>
                        <a:pt x="65" y="325"/>
                      </a:lnTo>
                      <a:close/>
                    </a:path>
                  </a:pathLst>
                </a:custGeom>
                <a:solidFill>
                  <a:srgbClr val="000000"/>
                </a:solidFill>
                <a:ln w="9525">
                  <a:noFill/>
                  <a:round/>
                  <a:headEnd/>
                  <a:tailEnd/>
                </a:ln>
              </p:spPr>
              <p:txBody>
                <a:bodyPr/>
                <a:lstStyle/>
                <a:p>
                  <a:endParaRPr lang="en-US"/>
                </a:p>
              </p:txBody>
            </p:sp>
            <p:sp>
              <p:nvSpPr>
                <p:cNvPr id="107" name="Freeform 112"/>
                <p:cNvSpPr>
                  <a:spLocks/>
                </p:cNvSpPr>
                <p:nvPr/>
              </p:nvSpPr>
              <p:spPr bwMode="auto">
                <a:xfrm>
                  <a:off x="1847" y="2454"/>
                  <a:ext cx="11" cy="33"/>
                </a:xfrm>
                <a:custGeom>
                  <a:avLst/>
                  <a:gdLst>
                    <a:gd name="T0" fmla="*/ 22 w 22"/>
                    <a:gd name="T1" fmla="*/ 63 h 65"/>
                    <a:gd name="T2" fmla="*/ 22 w 22"/>
                    <a:gd name="T3" fmla="*/ 63 h 65"/>
                    <a:gd name="T4" fmla="*/ 19 w 22"/>
                    <a:gd name="T5" fmla="*/ 48 h 65"/>
                    <a:gd name="T6" fmla="*/ 20 w 22"/>
                    <a:gd name="T7" fmla="*/ 33 h 65"/>
                    <a:gd name="T8" fmla="*/ 19 w 22"/>
                    <a:gd name="T9" fmla="*/ 18 h 65"/>
                    <a:gd name="T10" fmla="*/ 16 w 22"/>
                    <a:gd name="T11" fmla="*/ 0 h 65"/>
                    <a:gd name="T12" fmla="*/ 0 w 22"/>
                    <a:gd name="T13" fmla="*/ 5 h 65"/>
                    <a:gd name="T14" fmla="*/ 3 w 22"/>
                    <a:gd name="T15" fmla="*/ 18 h 65"/>
                    <a:gd name="T16" fmla="*/ 2 w 22"/>
                    <a:gd name="T17" fmla="*/ 33 h 65"/>
                    <a:gd name="T18" fmla="*/ 3 w 22"/>
                    <a:gd name="T19" fmla="*/ 48 h 65"/>
                    <a:gd name="T20" fmla="*/ 6 w 22"/>
                    <a:gd name="T21" fmla="*/ 65 h 65"/>
                    <a:gd name="T22" fmla="*/ 6 w 22"/>
                    <a:gd name="T23" fmla="*/ 65 h 65"/>
                    <a:gd name="T24" fmla="*/ 22 w 22"/>
                    <a:gd name="T25" fmla="*/ 63 h 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2"/>
                    <a:gd name="T40" fmla="*/ 0 h 65"/>
                    <a:gd name="T41" fmla="*/ 22 w 22"/>
                    <a:gd name="T42" fmla="*/ 65 h 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2" h="65">
                      <a:moveTo>
                        <a:pt x="22" y="63"/>
                      </a:moveTo>
                      <a:lnTo>
                        <a:pt x="22" y="63"/>
                      </a:lnTo>
                      <a:lnTo>
                        <a:pt x="19" y="48"/>
                      </a:lnTo>
                      <a:lnTo>
                        <a:pt x="20" y="33"/>
                      </a:lnTo>
                      <a:lnTo>
                        <a:pt x="19" y="18"/>
                      </a:lnTo>
                      <a:lnTo>
                        <a:pt x="16" y="0"/>
                      </a:lnTo>
                      <a:lnTo>
                        <a:pt x="0" y="5"/>
                      </a:lnTo>
                      <a:lnTo>
                        <a:pt x="3" y="18"/>
                      </a:lnTo>
                      <a:lnTo>
                        <a:pt x="2" y="33"/>
                      </a:lnTo>
                      <a:lnTo>
                        <a:pt x="3" y="48"/>
                      </a:lnTo>
                      <a:lnTo>
                        <a:pt x="6" y="65"/>
                      </a:lnTo>
                      <a:lnTo>
                        <a:pt x="22" y="63"/>
                      </a:lnTo>
                      <a:close/>
                    </a:path>
                  </a:pathLst>
                </a:custGeom>
                <a:solidFill>
                  <a:srgbClr val="000000"/>
                </a:solidFill>
                <a:ln w="9525">
                  <a:noFill/>
                  <a:round/>
                  <a:headEnd/>
                  <a:tailEnd/>
                </a:ln>
              </p:spPr>
              <p:txBody>
                <a:bodyPr/>
                <a:lstStyle/>
                <a:p>
                  <a:endParaRPr lang="en-US"/>
                </a:p>
              </p:txBody>
            </p:sp>
            <p:sp>
              <p:nvSpPr>
                <p:cNvPr id="108" name="Freeform 113"/>
                <p:cNvSpPr>
                  <a:spLocks/>
                </p:cNvSpPr>
                <p:nvPr/>
              </p:nvSpPr>
              <p:spPr bwMode="auto">
                <a:xfrm>
                  <a:off x="1850" y="2486"/>
                  <a:ext cx="20" cy="43"/>
                </a:xfrm>
                <a:custGeom>
                  <a:avLst/>
                  <a:gdLst>
                    <a:gd name="T0" fmla="*/ 40 w 40"/>
                    <a:gd name="T1" fmla="*/ 84 h 87"/>
                    <a:gd name="T2" fmla="*/ 40 w 40"/>
                    <a:gd name="T3" fmla="*/ 84 h 87"/>
                    <a:gd name="T4" fmla="*/ 35 w 40"/>
                    <a:gd name="T5" fmla="*/ 63 h 87"/>
                    <a:gd name="T6" fmla="*/ 28 w 40"/>
                    <a:gd name="T7" fmla="*/ 40 h 87"/>
                    <a:gd name="T8" fmla="*/ 21 w 40"/>
                    <a:gd name="T9" fmla="*/ 21 h 87"/>
                    <a:gd name="T10" fmla="*/ 16 w 40"/>
                    <a:gd name="T11" fmla="*/ 0 h 87"/>
                    <a:gd name="T12" fmla="*/ 0 w 40"/>
                    <a:gd name="T13" fmla="*/ 2 h 87"/>
                    <a:gd name="T14" fmla="*/ 5 w 40"/>
                    <a:gd name="T15" fmla="*/ 24 h 87"/>
                    <a:gd name="T16" fmla="*/ 12 w 40"/>
                    <a:gd name="T17" fmla="*/ 45 h 87"/>
                    <a:gd name="T18" fmla="*/ 18 w 40"/>
                    <a:gd name="T19" fmla="*/ 65 h 87"/>
                    <a:gd name="T20" fmla="*/ 24 w 40"/>
                    <a:gd name="T21" fmla="*/ 87 h 87"/>
                    <a:gd name="T22" fmla="*/ 24 w 40"/>
                    <a:gd name="T23" fmla="*/ 87 h 87"/>
                    <a:gd name="T24" fmla="*/ 40 w 40"/>
                    <a:gd name="T25" fmla="*/ 84 h 8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0"/>
                    <a:gd name="T40" fmla="*/ 0 h 87"/>
                    <a:gd name="T41" fmla="*/ 40 w 40"/>
                    <a:gd name="T42" fmla="*/ 87 h 8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0" h="87">
                      <a:moveTo>
                        <a:pt x="40" y="84"/>
                      </a:moveTo>
                      <a:lnTo>
                        <a:pt x="40" y="84"/>
                      </a:lnTo>
                      <a:lnTo>
                        <a:pt x="35" y="63"/>
                      </a:lnTo>
                      <a:lnTo>
                        <a:pt x="28" y="40"/>
                      </a:lnTo>
                      <a:lnTo>
                        <a:pt x="21" y="21"/>
                      </a:lnTo>
                      <a:lnTo>
                        <a:pt x="16" y="0"/>
                      </a:lnTo>
                      <a:lnTo>
                        <a:pt x="0" y="2"/>
                      </a:lnTo>
                      <a:lnTo>
                        <a:pt x="5" y="24"/>
                      </a:lnTo>
                      <a:lnTo>
                        <a:pt x="12" y="45"/>
                      </a:lnTo>
                      <a:lnTo>
                        <a:pt x="18" y="65"/>
                      </a:lnTo>
                      <a:lnTo>
                        <a:pt x="24" y="87"/>
                      </a:lnTo>
                      <a:lnTo>
                        <a:pt x="40" y="84"/>
                      </a:lnTo>
                      <a:close/>
                    </a:path>
                  </a:pathLst>
                </a:custGeom>
                <a:solidFill>
                  <a:srgbClr val="000000"/>
                </a:solidFill>
                <a:ln w="9525">
                  <a:noFill/>
                  <a:round/>
                  <a:headEnd/>
                  <a:tailEnd/>
                </a:ln>
              </p:spPr>
              <p:txBody>
                <a:bodyPr/>
                <a:lstStyle/>
                <a:p>
                  <a:endParaRPr lang="en-US"/>
                </a:p>
              </p:txBody>
            </p:sp>
            <p:sp>
              <p:nvSpPr>
                <p:cNvPr id="109" name="Freeform 114"/>
                <p:cNvSpPr>
                  <a:spLocks/>
                </p:cNvSpPr>
                <p:nvPr/>
              </p:nvSpPr>
              <p:spPr bwMode="auto">
                <a:xfrm>
                  <a:off x="1853" y="2528"/>
                  <a:ext cx="17" cy="16"/>
                </a:xfrm>
                <a:custGeom>
                  <a:avLst/>
                  <a:gdLst>
                    <a:gd name="T0" fmla="*/ 0 w 34"/>
                    <a:gd name="T1" fmla="*/ 26 h 32"/>
                    <a:gd name="T2" fmla="*/ 0 w 34"/>
                    <a:gd name="T3" fmla="*/ 26 h 32"/>
                    <a:gd name="T4" fmla="*/ 14 w 34"/>
                    <a:gd name="T5" fmla="*/ 32 h 32"/>
                    <a:gd name="T6" fmla="*/ 26 w 34"/>
                    <a:gd name="T7" fmla="*/ 27 h 32"/>
                    <a:gd name="T8" fmla="*/ 34 w 34"/>
                    <a:gd name="T9" fmla="*/ 14 h 32"/>
                    <a:gd name="T10" fmla="*/ 34 w 34"/>
                    <a:gd name="T11" fmla="*/ 0 h 32"/>
                    <a:gd name="T12" fmla="*/ 18 w 34"/>
                    <a:gd name="T13" fmla="*/ 3 h 32"/>
                    <a:gd name="T14" fmla="*/ 18 w 34"/>
                    <a:gd name="T15" fmla="*/ 11 h 32"/>
                    <a:gd name="T16" fmla="*/ 15 w 34"/>
                    <a:gd name="T17" fmla="*/ 14 h 32"/>
                    <a:gd name="T18" fmla="*/ 14 w 34"/>
                    <a:gd name="T19" fmla="*/ 14 h 32"/>
                    <a:gd name="T20" fmla="*/ 11 w 34"/>
                    <a:gd name="T21" fmla="*/ 15 h 32"/>
                    <a:gd name="T22" fmla="*/ 11 w 34"/>
                    <a:gd name="T23" fmla="*/ 15 h 32"/>
                    <a:gd name="T24" fmla="*/ 0 w 34"/>
                    <a:gd name="T25" fmla="*/ 26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4"/>
                    <a:gd name="T40" fmla="*/ 0 h 32"/>
                    <a:gd name="T41" fmla="*/ 34 w 34"/>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4" h="32">
                      <a:moveTo>
                        <a:pt x="0" y="26"/>
                      </a:moveTo>
                      <a:lnTo>
                        <a:pt x="0" y="26"/>
                      </a:lnTo>
                      <a:lnTo>
                        <a:pt x="14" y="32"/>
                      </a:lnTo>
                      <a:lnTo>
                        <a:pt x="26" y="27"/>
                      </a:lnTo>
                      <a:lnTo>
                        <a:pt x="34" y="14"/>
                      </a:lnTo>
                      <a:lnTo>
                        <a:pt x="34" y="0"/>
                      </a:lnTo>
                      <a:lnTo>
                        <a:pt x="18" y="3"/>
                      </a:lnTo>
                      <a:lnTo>
                        <a:pt x="18" y="11"/>
                      </a:lnTo>
                      <a:lnTo>
                        <a:pt x="15" y="14"/>
                      </a:lnTo>
                      <a:lnTo>
                        <a:pt x="14" y="14"/>
                      </a:lnTo>
                      <a:lnTo>
                        <a:pt x="11" y="15"/>
                      </a:lnTo>
                      <a:lnTo>
                        <a:pt x="0" y="26"/>
                      </a:lnTo>
                      <a:close/>
                    </a:path>
                  </a:pathLst>
                </a:custGeom>
                <a:solidFill>
                  <a:srgbClr val="000000"/>
                </a:solidFill>
                <a:ln w="9525">
                  <a:noFill/>
                  <a:round/>
                  <a:headEnd/>
                  <a:tailEnd/>
                </a:ln>
              </p:spPr>
              <p:txBody>
                <a:bodyPr/>
                <a:lstStyle/>
                <a:p>
                  <a:endParaRPr lang="en-US"/>
                </a:p>
              </p:txBody>
            </p:sp>
            <p:sp>
              <p:nvSpPr>
                <p:cNvPr id="110" name="Freeform 115"/>
                <p:cNvSpPr>
                  <a:spLocks/>
                </p:cNvSpPr>
                <p:nvPr/>
              </p:nvSpPr>
              <p:spPr bwMode="auto">
                <a:xfrm>
                  <a:off x="1793" y="2447"/>
                  <a:ext cx="66" cy="94"/>
                </a:xfrm>
                <a:custGeom>
                  <a:avLst/>
                  <a:gdLst>
                    <a:gd name="T0" fmla="*/ 0 w 131"/>
                    <a:gd name="T1" fmla="*/ 10 h 188"/>
                    <a:gd name="T2" fmla="*/ 0 w 131"/>
                    <a:gd name="T3" fmla="*/ 10 h 188"/>
                    <a:gd name="T4" fmla="*/ 17 w 131"/>
                    <a:gd name="T5" fmla="*/ 32 h 188"/>
                    <a:gd name="T6" fmla="*/ 33 w 131"/>
                    <a:gd name="T7" fmla="*/ 53 h 188"/>
                    <a:gd name="T8" fmla="*/ 45 w 131"/>
                    <a:gd name="T9" fmla="*/ 76 h 188"/>
                    <a:gd name="T10" fmla="*/ 59 w 131"/>
                    <a:gd name="T11" fmla="*/ 99 h 188"/>
                    <a:gd name="T12" fmla="*/ 71 w 131"/>
                    <a:gd name="T13" fmla="*/ 123 h 188"/>
                    <a:gd name="T14" fmla="*/ 85 w 131"/>
                    <a:gd name="T15" fmla="*/ 145 h 188"/>
                    <a:gd name="T16" fmla="*/ 102 w 131"/>
                    <a:gd name="T17" fmla="*/ 168 h 188"/>
                    <a:gd name="T18" fmla="*/ 120 w 131"/>
                    <a:gd name="T19" fmla="*/ 188 h 188"/>
                    <a:gd name="T20" fmla="*/ 131 w 131"/>
                    <a:gd name="T21" fmla="*/ 177 h 188"/>
                    <a:gd name="T22" fmla="*/ 115 w 131"/>
                    <a:gd name="T23" fmla="*/ 157 h 188"/>
                    <a:gd name="T24" fmla="*/ 99 w 131"/>
                    <a:gd name="T25" fmla="*/ 137 h 188"/>
                    <a:gd name="T26" fmla="*/ 87 w 131"/>
                    <a:gd name="T27" fmla="*/ 115 h 188"/>
                    <a:gd name="T28" fmla="*/ 75 w 131"/>
                    <a:gd name="T29" fmla="*/ 91 h 188"/>
                    <a:gd name="T30" fmla="*/ 61 w 131"/>
                    <a:gd name="T31" fmla="*/ 68 h 188"/>
                    <a:gd name="T32" fmla="*/ 47 w 131"/>
                    <a:gd name="T33" fmla="*/ 45 h 188"/>
                    <a:gd name="T34" fmla="*/ 30 w 131"/>
                    <a:gd name="T35" fmla="*/ 21 h 188"/>
                    <a:gd name="T36" fmla="*/ 13 w 131"/>
                    <a:gd name="T37" fmla="*/ 0 h 188"/>
                    <a:gd name="T38" fmla="*/ 13 w 131"/>
                    <a:gd name="T39" fmla="*/ 0 h 188"/>
                    <a:gd name="T40" fmla="*/ 0 w 131"/>
                    <a:gd name="T41" fmla="*/ 10 h 1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1"/>
                    <a:gd name="T64" fmla="*/ 0 h 188"/>
                    <a:gd name="T65" fmla="*/ 131 w 131"/>
                    <a:gd name="T66" fmla="*/ 188 h 18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1" h="188">
                      <a:moveTo>
                        <a:pt x="0" y="10"/>
                      </a:moveTo>
                      <a:lnTo>
                        <a:pt x="0" y="10"/>
                      </a:lnTo>
                      <a:lnTo>
                        <a:pt x="17" y="32"/>
                      </a:lnTo>
                      <a:lnTo>
                        <a:pt x="33" y="53"/>
                      </a:lnTo>
                      <a:lnTo>
                        <a:pt x="45" y="76"/>
                      </a:lnTo>
                      <a:lnTo>
                        <a:pt x="59" y="99"/>
                      </a:lnTo>
                      <a:lnTo>
                        <a:pt x="71" y="123"/>
                      </a:lnTo>
                      <a:lnTo>
                        <a:pt x="85" y="145"/>
                      </a:lnTo>
                      <a:lnTo>
                        <a:pt x="102" y="168"/>
                      </a:lnTo>
                      <a:lnTo>
                        <a:pt x="120" y="188"/>
                      </a:lnTo>
                      <a:lnTo>
                        <a:pt x="131" y="177"/>
                      </a:lnTo>
                      <a:lnTo>
                        <a:pt x="115" y="157"/>
                      </a:lnTo>
                      <a:lnTo>
                        <a:pt x="99" y="137"/>
                      </a:lnTo>
                      <a:lnTo>
                        <a:pt x="87" y="115"/>
                      </a:lnTo>
                      <a:lnTo>
                        <a:pt x="75" y="91"/>
                      </a:lnTo>
                      <a:lnTo>
                        <a:pt x="61" y="68"/>
                      </a:lnTo>
                      <a:lnTo>
                        <a:pt x="47" y="45"/>
                      </a:lnTo>
                      <a:lnTo>
                        <a:pt x="30" y="21"/>
                      </a:lnTo>
                      <a:lnTo>
                        <a:pt x="13" y="0"/>
                      </a:lnTo>
                      <a:lnTo>
                        <a:pt x="0" y="10"/>
                      </a:lnTo>
                      <a:close/>
                    </a:path>
                  </a:pathLst>
                </a:custGeom>
                <a:solidFill>
                  <a:srgbClr val="000000"/>
                </a:solidFill>
                <a:ln w="9525">
                  <a:noFill/>
                  <a:round/>
                  <a:headEnd/>
                  <a:tailEnd/>
                </a:ln>
              </p:spPr>
              <p:txBody>
                <a:bodyPr/>
                <a:lstStyle/>
                <a:p>
                  <a:endParaRPr lang="en-US"/>
                </a:p>
              </p:txBody>
            </p:sp>
            <p:sp>
              <p:nvSpPr>
                <p:cNvPr id="111" name="Freeform 116"/>
                <p:cNvSpPr>
                  <a:spLocks/>
                </p:cNvSpPr>
                <p:nvPr/>
              </p:nvSpPr>
              <p:spPr bwMode="auto">
                <a:xfrm>
                  <a:off x="1742" y="2367"/>
                  <a:ext cx="57" cy="85"/>
                </a:xfrm>
                <a:custGeom>
                  <a:avLst/>
                  <a:gdLst>
                    <a:gd name="T0" fmla="*/ 0 w 114"/>
                    <a:gd name="T1" fmla="*/ 11 h 170"/>
                    <a:gd name="T2" fmla="*/ 0 w 114"/>
                    <a:gd name="T3" fmla="*/ 11 h 170"/>
                    <a:gd name="T4" fmla="*/ 15 w 114"/>
                    <a:gd name="T5" fmla="*/ 30 h 170"/>
                    <a:gd name="T6" fmla="*/ 28 w 114"/>
                    <a:gd name="T7" fmla="*/ 50 h 170"/>
                    <a:gd name="T8" fmla="*/ 37 w 114"/>
                    <a:gd name="T9" fmla="*/ 70 h 170"/>
                    <a:gd name="T10" fmla="*/ 50 w 114"/>
                    <a:gd name="T11" fmla="*/ 91 h 170"/>
                    <a:gd name="T12" fmla="*/ 60 w 114"/>
                    <a:gd name="T13" fmla="*/ 111 h 170"/>
                    <a:gd name="T14" fmla="*/ 72 w 114"/>
                    <a:gd name="T15" fmla="*/ 132 h 170"/>
                    <a:gd name="T16" fmla="*/ 86 w 114"/>
                    <a:gd name="T17" fmla="*/ 152 h 170"/>
                    <a:gd name="T18" fmla="*/ 101 w 114"/>
                    <a:gd name="T19" fmla="*/ 170 h 170"/>
                    <a:gd name="T20" fmla="*/ 114 w 114"/>
                    <a:gd name="T21" fmla="*/ 160 h 170"/>
                    <a:gd name="T22" fmla="*/ 99 w 114"/>
                    <a:gd name="T23" fmla="*/ 141 h 170"/>
                    <a:gd name="T24" fmla="*/ 86 w 114"/>
                    <a:gd name="T25" fmla="*/ 124 h 170"/>
                    <a:gd name="T26" fmla="*/ 76 w 114"/>
                    <a:gd name="T27" fmla="*/ 103 h 170"/>
                    <a:gd name="T28" fmla="*/ 66 w 114"/>
                    <a:gd name="T29" fmla="*/ 83 h 170"/>
                    <a:gd name="T30" fmla="*/ 54 w 114"/>
                    <a:gd name="T31" fmla="*/ 62 h 170"/>
                    <a:gd name="T32" fmla="*/ 41 w 114"/>
                    <a:gd name="T33" fmla="*/ 42 h 170"/>
                    <a:gd name="T34" fmla="*/ 28 w 114"/>
                    <a:gd name="T35" fmla="*/ 22 h 170"/>
                    <a:gd name="T36" fmla="*/ 13 w 114"/>
                    <a:gd name="T37" fmla="*/ 0 h 170"/>
                    <a:gd name="T38" fmla="*/ 13 w 114"/>
                    <a:gd name="T39" fmla="*/ 0 h 170"/>
                    <a:gd name="T40" fmla="*/ 0 w 114"/>
                    <a:gd name="T41" fmla="*/ 11 h 1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4"/>
                    <a:gd name="T64" fmla="*/ 0 h 170"/>
                    <a:gd name="T65" fmla="*/ 114 w 114"/>
                    <a:gd name="T66" fmla="*/ 170 h 17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4" h="170">
                      <a:moveTo>
                        <a:pt x="0" y="11"/>
                      </a:moveTo>
                      <a:lnTo>
                        <a:pt x="0" y="11"/>
                      </a:lnTo>
                      <a:lnTo>
                        <a:pt x="15" y="30"/>
                      </a:lnTo>
                      <a:lnTo>
                        <a:pt x="28" y="50"/>
                      </a:lnTo>
                      <a:lnTo>
                        <a:pt x="37" y="70"/>
                      </a:lnTo>
                      <a:lnTo>
                        <a:pt x="50" y="91"/>
                      </a:lnTo>
                      <a:lnTo>
                        <a:pt x="60" y="111"/>
                      </a:lnTo>
                      <a:lnTo>
                        <a:pt x="72" y="132"/>
                      </a:lnTo>
                      <a:lnTo>
                        <a:pt x="86" y="152"/>
                      </a:lnTo>
                      <a:lnTo>
                        <a:pt x="101" y="170"/>
                      </a:lnTo>
                      <a:lnTo>
                        <a:pt x="114" y="160"/>
                      </a:lnTo>
                      <a:lnTo>
                        <a:pt x="99" y="141"/>
                      </a:lnTo>
                      <a:lnTo>
                        <a:pt x="86" y="124"/>
                      </a:lnTo>
                      <a:lnTo>
                        <a:pt x="76" y="103"/>
                      </a:lnTo>
                      <a:lnTo>
                        <a:pt x="66" y="83"/>
                      </a:lnTo>
                      <a:lnTo>
                        <a:pt x="54" y="62"/>
                      </a:lnTo>
                      <a:lnTo>
                        <a:pt x="41" y="42"/>
                      </a:lnTo>
                      <a:lnTo>
                        <a:pt x="28" y="22"/>
                      </a:lnTo>
                      <a:lnTo>
                        <a:pt x="13" y="0"/>
                      </a:lnTo>
                      <a:lnTo>
                        <a:pt x="0" y="11"/>
                      </a:lnTo>
                      <a:close/>
                    </a:path>
                  </a:pathLst>
                </a:custGeom>
                <a:solidFill>
                  <a:srgbClr val="000000"/>
                </a:solidFill>
                <a:ln w="9525">
                  <a:noFill/>
                  <a:round/>
                  <a:headEnd/>
                  <a:tailEnd/>
                </a:ln>
              </p:spPr>
              <p:txBody>
                <a:bodyPr/>
                <a:lstStyle/>
                <a:p>
                  <a:endParaRPr lang="en-US"/>
                </a:p>
              </p:txBody>
            </p:sp>
            <p:sp>
              <p:nvSpPr>
                <p:cNvPr id="112" name="Freeform 117"/>
                <p:cNvSpPr>
                  <a:spLocks/>
                </p:cNvSpPr>
                <p:nvPr/>
              </p:nvSpPr>
              <p:spPr bwMode="auto">
                <a:xfrm>
                  <a:off x="1707" y="2353"/>
                  <a:ext cx="42" cy="19"/>
                </a:xfrm>
                <a:custGeom>
                  <a:avLst/>
                  <a:gdLst>
                    <a:gd name="T0" fmla="*/ 2 w 84"/>
                    <a:gd name="T1" fmla="*/ 21 h 39"/>
                    <a:gd name="T2" fmla="*/ 5 w 84"/>
                    <a:gd name="T3" fmla="*/ 20 h 39"/>
                    <a:gd name="T4" fmla="*/ 14 w 84"/>
                    <a:gd name="T5" fmla="*/ 17 h 39"/>
                    <a:gd name="T6" fmla="*/ 23 w 84"/>
                    <a:gd name="T7" fmla="*/ 16 h 39"/>
                    <a:gd name="T8" fmla="*/ 33 w 84"/>
                    <a:gd name="T9" fmla="*/ 16 h 39"/>
                    <a:gd name="T10" fmla="*/ 40 w 84"/>
                    <a:gd name="T11" fmla="*/ 19 h 39"/>
                    <a:gd name="T12" fmla="*/ 48 w 84"/>
                    <a:gd name="T13" fmla="*/ 23 h 39"/>
                    <a:gd name="T14" fmla="*/ 57 w 84"/>
                    <a:gd name="T15" fmla="*/ 27 h 39"/>
                    <a:gd name="T16" fmla="*/ 64 w 84"/>
                    <a:gd name="T17" fmla="*/ 32 h 39"/>
                    <a:gd name="T18" fmla="*/ 71 w 84"/>
                    <a:gd name="T19" fmla="*/ 39 h 39"/>
                    <a:gd name="T20" fmla="*/ 84 w 84"/>
                    <a:gd name="T21" fmla="*/ 28 h 39"/>
                    <a:gd name="T22" fmla="*/ 75 w 84"/>
                    <a:gd name="T23" fmla="*/ 19 h 39"/>
                    <a:gd name="T24" fmla="*/ 65 w 84"/>
                    <a:gd name="T25" fmla="*/ 13 h 39"/>
                    <a:gd name="T26" fmla="*/ 56 w 84"/>
                    <a:gd name="T27" fmla="*/ 7 h 39"/>
                    <a:gd name="T28" fmla="*/ 45 w 84"/>
                    <a:gd name="T29" fmla="*/ 3 h 39"/>
                    <a:gd name="T30" fmla="*/ 33 w 84"/>
                    <a:gd name="T31" fmla="*/ 0 h 39"/>
                    <a:gd name="T32" fmla="*/ 23 w 84"/>
                    <a:gd name="T33" fmla="*/ 0 h 39"/>
                    <a:gd name="T34" fmla="*/ 12 w 84"/>
                    <a:gd name="T35" fmla="*/ 1 h 39"/>
                    <a:gd name="T36" fmla="*/ 0 w 84"/>
                    <a:gd name="T37" fmla="*/ 4 h 39"/>
                    <a:gd name="T38" fmla="*/ 2 w 84"/>
                    <a:gd name="T39" fmla="*/ 3 h 39"/>
                    <a:gd name="T40" fmla="*/ 2 w 84"/>
                    <a:gd name="T41" fmla="*/ 21 h 39"/>
                    <a:gd name="T42" fmla="*/ 4 w 84"/>
                    <a:gd name="T43" fmla="*/ 20 h 39"/>
                    <a:gd name="T44" fmla="*/ 5 w 84"/>
                    <a:gd name="T45" fmla="*/ 20 h 39"/>
                    <a:gd name="T46" fmla="*/ 2 w 84"/>
                    <a:gd name="T47" fmla="*/ 21 h 3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84"/>
                    <a:gd name="T73" fmla="*/ 0 h 39"/>
                    <a:gd name="T74" fmla="*/ 84 w 84"/>
                    <a:gd name="T75" fmla="*/ 39 h 3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84" h="39">
                      <a:moveTo>
                        <a:pt x="2" y="21"/>
                      </a:moveTo>
                      <a:lnTo>
                        <a:pt x="5" y="20"/>
                      </a:lnTo>
                      <a:lnTo>
                        <a:pt x="14" y="17"/>
                      </a:lnTo>
                      <a:lnTo>
                        <a:pt x="23" y="16"/>
                      </a:lnTo>
                      <a:lnTo>
                        <a:pt x="33" y="16"/>
                      </a:lnTo>
                      <a:lnTo>
                        <a:pt x="40" y="19"/>
                      </a:lnTo>
                      <a:lnTo>
                        <a:pt x="48" y="23"/>
                      </a:lnTo>
                      <a:lnTo>
                        <a:pt x="57" y="27"/>
                      </a:lnTo>
                      <a:lnTo>
                        <a:pt x="64" y="32"/>
                      </a:lnTo>
                      <a:lnTo>
                        <a:pt x="71" y="39"/>
                      </a:lnTo>
                      <a:lnTo>
                        <a:pt x="84" y="28"/>
                      </a:lnTo>
                      <a:lnTo>
                        <a:pt x="75" y="19"/>
                      </a:lnTo>
                      <a:lnTo>
                        <a:pt x="65" y="13"/>
                      </a:lnTo>
                      <a:lnTo>
                        <a:pt x="56" y="7"/>
                      </a:lnTo>
                      <a:lnTo>
                        <a:pt x="45" y="3"/>
                      </a:lnTo>
                      <a:lnTo>
                        <a:pt x="33" y="0"/>
                      </a:lnTo>
                      <a:lnTo>
                        <a:pt x="23" y="0"/>
                      </a:lnTo>
                      <a:lnTo>
                        <a:pt x="12" y="1"/>
                      </a:lnTo>
                      <a:lnTo>
                        <a:pt x="0" y="4"/>
                      </a:lnTo>
                      <a:lnTo>
                        <a:pt x="2" y="3"/>
                      </a:lnTo>
                      <a:lnTo>
                        <a:pt x="2" y="21"/>
                      </a:lnTo>
                      <a:lnTo>
                        <a:pt x="4" y="20"/>
                      </a:lnTo>
                      <a:lnTo>
                        <a:pt x="5" y="20"/>
                      </a:lnTo>
                      <a:lnTo>
                        <a:pt x="2" y="21"/>
                      </a:lnTo>
                      <a:close/>
                    </a:path>
                  </a:pathLst>
                </a:custGeom>
                <a:solidFill>
                  <a:srgbClr val="000000"/>
                </a:solidFill>
                <a:ln w="9525">
                  <a:noFill/>
                  <a:round/>
                  <a:headEnd/>
                  <a:tailEnd/>
                </a:ln>
              </p:spPr>
              <p:txBody>
                <a:bodyPr/>
                <a:lstStyle/>
                <a:p>
                  <a:endParaRPr lang="en-US"/>
                </a:p>
              </p:txBody>
            </p:sp>
            <p:sp>
              <p:nvSpPr>
                <p:cNvPr id="113" name="Freeform 118"/>
                <p:cNvSpPr>
                  <a:spLocks/>
                </p:cNvSpPr>
                <p:nvPr/>
              </p:nvSpPr>
              <p:spPr bwMode="auto">
                <a:xfrm>
                  <a:off x="1687" y="2354"/>
                  <a:ext cx="21" cy="22"/>
                </a:xfrm>
                <a:custGeom>
                  <a:avLst/>
                  <a:gdLst>
                    <a:gd name="T0" fmla="*/ 15 w 41"/>
                    <a:gd name="T1" fmla="*/ 44 h 44"/>
                    <a:gd name="T2" fmla="*/ 16 w 41"/>
                    <a:gd name="T3" fmla="*/ 44 h 44"/>
                    <a:gd name="T4" fmla="*/ 27 w 41"/>
                    <a:gd name="T5" fmla="*/ 26 h 44"/>
                    <a:gd name="T6" fmla="*/ 35 w 41"/>
                    <a:gd name="T7" fmla="*/ 18 h 44"/>
                    <a:gd name="T8" fmla="*/ 37 w 41"/>
                    <a:gd name="T9" fmla="*/ 17 h 44"/>
                    <a:gd name="T10" fmla="*/ 41 w 41"/>
                    <a:gd name="T11" fmla="*/ 18 h 44"/>
                    <a:gd name="T12" fmla="*/ 41 w 41"/>
                    <a:gd name="T13" fmla="*/ 0 h 44"/>
                    <a:gd name="T14" fmla="*/ 35 w 41"/>
                    <a:gd name="T15" fmla="*/ 1 h 44"/>
                    <a:gd name="T16" fmla="*/ 24 w 41"/>
                    <a:gd name="T17" fmla="*/ 5 h 44"/>
                    <a:gd name="T18" fmla="*/ 13 w 41"/>
                    <a:gd name="T19" fmla="*/ 16 h 44"/>
                    <a:gd name="T20" fmla="*/ 0 w 41"/>
                    <a:gd name="T21" fmla="*/ 36 h 44"/>
                    <a:gd name="T22" fmla="*/ 1 w 41"/>
                    <a:gd name="T23" fmla="*/ 36 h 44"/>
                    <a:gd name="T24" fmla="*/ 15 w 41"/>
                    <a:gd name="T25" fmla="*/ 44 h 4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4"/>
                    <a:gd name="T41" fmla="*/ 41 w 41"/>
                    <a:gd name="T42" fmla="*/ 44 h 4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4">
                      <a:moveTo>
                        <a:pt x="15" y="44"/>
                      </a:moveTo>
                      <a:lnTo>
                        <a:pt x="16" y="44"/>
                      </a:lnTo>
                      <a:lnTo>
                        <a:pt x="27" y="26"/>
                      </a:lnTo>
                      <a:lnTo>
                        <a:pt x="35" y="18"/>
                      </a:lnTo>
                      <a:lnTo>
                        <a:pt x="37" y="17"/>
                      </a:lnTo>
                      <a:lnTo>
                        <a:pt x="41" y="18"/>
                      </a:lnTo>
                      <a:lnTo>
                        <a:pt x="41" y="0"/>
                      </a:lnTo>
                      <a:lnTo>
                        <a:pt x="35" y="1"/>
                      </a:lnTo>
                      <a:lnTo>
                        <a:pt x="24" y="5"/>
                      </a:lnTo>
                      <a:lnTo>
                        <a:pt x="13" y="16"/>
                      </a:lnTo>
                      <a:lnTo>
                        <a:pt x="0" y="36"/>
                      </a:lnTo>
                      <a:lnTo>
                        <a:pt x="1" y="36"/>
                      </a:lnTo>
                      <a:lnTo>
                        <a:pt x="15" y="44"/>
                      </a:lnTo>
                      <a:close/>
                    </a:path>
                  </a:pathLst>
                </a:custGeom>
                <a:solidFill>
                  <a:srgbClr val="000000"/>
                </a:solidFill>
                <a:ln w="9525">
                  <a:noFill/>
                  <a:round/>
                  <a:headEnd/>
                  <a:tailEnd/>
                </a:ln>
              </p:spPr>
              <p:txBody>
                <a:bodyPr/>
                <a:lstStyle/>
                <a:p>
                  <a:endParaRPr lang="en-US"/>
                </a:p>
              </p:txBody>
            </p:sp>
            <p:sp>
              <p:nvSpPr>
                <p:cNvPr id="114" name="Freeform 119"/>
                <p:cNvSpPr>
                  <a:spLocks/>
                </p:cNvSpPr>
                <p:nvPr/>
              </p:nvSpPr>
              <p:spPr bwMode="auto">
                <a:xfrm>
                  <a:off x="1681" y="2372"/>
                  <a:ext cx="34" cy="110"/>
                </a:xfrm>
                <a:custGeom>
                  <a:avLst/>
                  <a:gdLst>
                    <a:gd name="T0" fmla="*/ 69 w 69"/>
                    <a:gd name="T1" fmla="*/ 210 h 219"/>
                    <a:gd name="T2" fmla="*/ 69 w 69"/>
                    <a:gd name="T3" fmla="*/ 212 h 219"/>
                    <a:gd name="T4" fmla="*/ 50 w 69"/>
                    <a:gd name="T5" fmla="*/ 169 h 219"/>
                    <a:gd name="T6" fmla="*/ 35 w 69"/>
                    <a:gd name="T7" fmla="*/ 131 h 219"/>
                    <a:gd name="T8" fmla="*/ 26 w 69"/>
                    <a:gd name="T9" fmla="*/ 102 h 219"/>
                    <a:gd name="T10" fmla="*/ 19 w 69"/>
                    <a:gd name="T11" fmla="*/ 75 h 219"/>
                    <a:gd name="T12" fmla="*/ 19 w 69"/>
                    <a:gd name="T13" fmla="*/ 53 h 219"/>
                    <a:gd name="T14" fmla="*/ 18 w 69"/>
                    <a:gd name="T15" fmla="*/ 36 h 219"/>
                    <a:gd name="T16" fmla="*/ 23 w 69"/>
                    <a:gd name="T17" fmla="*/ 21 h 219"/>
                    <a:gd name="T18" fmla="*/ 29 w 69"/>
                    <a:gd name="T19" fmla="*/ 8 h 219"/>
                    <a:gd name="T20" fmla="*/ 15 w 69"/>
                    <a:gd name="T21" fmla="*/ 0 h 219"/>
                    <a:gd name="T22" fmla="*/ 7 w 69"/>
                    <a:gd name="T23" fmla="*/ 16 h 219"/>
                    <a:gd name="T24" fmla="*/ 2 w 69"/>
                    <a:gd name="T25" fmla="*/ 33 h 219"/>
                    <a:gd name="T26" fmla="*/ 0 w 69"/>
                    <a:gd name="T27" fmla="*/ 53 h 219"/>
                    <a:gd name="T28" fmla="*/ 3 w 69"/>
                    <a:gd name="T29" fmla="*/ 78 h 219"/>
                    <a:gd name="T30" fmla="*/ 10 w 69"/>
                    <a:gd name="T31" fmla="*/ 104 h 219"/>
                    <a:gd name="T32" fmla="*/ 19 w 69"/>
                    <a:gd name="T33" fmla="*/ 137 h 219"/>
                    <a:gd name="T34" fmla="*/ 34 w 69"/>
                    <a:gd name="T35" fmla="*/ 174 h 219"/>
                    <a:gd name="T36" fmla="*/ 53 w 69"/>
                    <a:gd name="T37" fmla="*/ 217 h 219"/>
                    <a:gd name="T38" fmla="*/ 53 w 69"/>
                    <a:gd name="T39" fmla="*/ 219 h 219"/>
                    <a:gd name="T40" fmla="*/ 69 w 69"/>
                    <a:gd name="T41" fmla="*/ 210 h 2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9"/>
                    <a:gd name="T64" fmla="*/ 0 h 219"/>
                    <a:gd name="T65" fmla="*/ 69 w 69"/>
                    <a:gd name="T66" fmla="*/ 219 h 2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9" h="219">
                      <a:moveTo>
                        <a:pt x="69" y="210"/>
                      </a:moveTo>
                      <a:lnTo>
                        <a:pt x="69" y="212"/>
                      </a:lnTo>
                      <a:lnTo>
                        <a:pt x="50" y="169"/>
                      </a:lnTo>
                      <a:lnTo>
                        <a:pt x="35" y="131"/>
                      </a:lnTo>
                      <a:lnTo>
                        <a:pt x="26" y="102"/>
                      </a:lnTo>
                      <a:lnTo>
                        <a:pt x="19" y="75"/>
                      </a:lnTo>
                      <a:lnTo>
                        <a:pt x="19" y="53"/>
                      </a:lnTo>
                      <a:lnTo>
                        <a:pt x="18" y="36"/>
                      </a:lnTo>
                      <a:lnTo>
                        <a:pt x="23" y="21"/>
                      </a:lnTo>
                      <a:lnTo>
                        <a:pt x="29" y="8"/>
                      </a:lnTo>
                      <a:lnTo>
                        <a:pt x="15" y="0"/>
                      </a:lnTo>
                      <a:lnTo>
                        <a:pt x="7" y="16"/>
                      </a:lnTo>
                      <a:lnTo>
                        <a:pt x="2" y="33"/>
                      </a:lnTo>
                      <a:lnTo>
                        <a:pt x="0" y="53"/>
                      </a:lnTo>
                      <a:lnTo>
                        <a:pt x="3" y="78"/>
                      </a:lnTo>
                      <a:lnTo>
                        <a:pt x="10" y="104"/>
                      </a:lnTo>
                      <a:lnTo>
                        <a:pt x="19" y="137"/>
                      </a:lnTo>
                      <a:lnTo>
                        <a:pt x="34" y="174"/>
                      </a:lnTo>
                      <a:lnTo>
                        <a:pt x="53" y="217"/>
                      </a:lnTo>
                      <a:lnTo>
                        <a:pt x="53" y="219"/>
                      </a:lnTo>
                      <a:lnTo>
                        <a:pt x="69" y="210"/>
                      </a:lnTo>
                      <a:close/>
                    </a:path>
                  </a:pathLst>
                </a:custGeom>
                <a:solidFill>
                  <a:srgbClr val="000000"/>
                </a:solidFill>
                <a:ln w="9525">
                  <a:noFill/>
                  <a:round/>
                  <a:headEnd/>
                  <a:tailEnd/>
                </a:ln>
              </p:spPr>
              <p:txBody>
                <a:bodyPr/>
                <a:lstStyle/>
                <a:p>
                  <a:endParaRPr lang="en-US"/>
                </a:p>
              </p:txBody>
            </p:sp>
            <p:sp>
              <p:nvSpPr>
                <p:cNvPr id="115" name="Freeform 120"/>
                <p:cNvSpPr>
                  <a:spLocks/>
                </p:cNvSpPr>
                <p:nvPr/>
              </p:nvSpPr>
              <p:spPr bwMode="auto">
                <a:xfrm>
                  <a:off x="1707" y="2478"/>
                  <a:ext cx="66" cy="108"/>
                </a:xfrm>
                <a:custGeom>
                  <a:avLst/>
                  <a:gdLst>
                    <a:gd name="T0" fmla="*/ 133 w 133"/>
                    <a:gd name="T1" fmla="*/ 209 h 217"/>
                    <a:gd name="T2" fmla="*/ 133 w 133"/>
                    <a:gd name="T3" fmla="*/ 209 h 217"/>
                    <a:gd name="T4" fmla="*/ 116 w 133"/>
                    <a:gd name="T5" fmla="*/ 183 h 217"/>
                    <a:gd name="T6" fmla="*/ 100 w 133"/>
                    <a:gd name="T7" fmla="*/ 158 h 217"/>
                    <a:gd name="T8" fmla="*/ 84 w 133"/>
                    <a:gd name="T9" fmla="*/ 132 h 217"/>
                    <a:gd name="T10" fmla="*/ 71 w 133"/>
                    <a:gd name="T11" fmla="*/ 107 h 217"/>
                    <a:gd name="T12" fmla="*/ 56 w 133"/>
                    <a:gd name="T13" fmla="*/ 81 h 217"/>
                    <a:gd name="T14" fmla="*/ 43 w 133"/>
                    <a:gd name="T15" fmla="*/ 54 h 217"/>
                    <a:gd name="T16" fmla="*/ 29 w 133"/>
                    <a:gd name="T17" fmla="*/ 27 h 217"/>
                    <a:gd name="T18" fmla="*/ 16 w 133"/>
                    <a:gd name="T19" fmla="*/ 0 h 217"/>
                    <a:gd name="T20" fmla="*/ 0 w 133"/>
                    <a:gd name="T21" fmla="*/ 9 h 217"/>
                    <a:gd name="T22" fmla="*/ 13 w 133"/>
                    <a:gd name="T23" fmla="*/ 35 h 217"/>
                    <a:gd name="T24" fmla="*/ 27 w 133"/>
                    <a:gd name="T25" fmla="*/ 62 h 217"/>
                    <a:gd name="T26" fmla="*/ 40 w 133"/>
                    <a:gd name="T27" fmla="*/ 89 h 217"/>
                    <a:gd name="T28" fmla="*/ 55 w 133"/>
                    <a:gd name="T29" fmla="*/ 115 h 217"/>
                    <a:gd name="T30" fmla="*/ 71 w 133"/>
                    <a:gd name="T31" fmla="*/ 140 h 217"/>
                    <a:gd name="T32" fmla="*/ 87 w 133"/>
                    <a:gd name="T33" fmla="*/ 166 h 217"/>
                    <a:gd name="T34" fmla="*/ 103 w 133"/>
                    <a:gd name="T35" fmla="*/ 191 h 217"/>
                    <a:gd name="T36" fmla="*/ 119 w 133"/>
                    <a:gd name="T37" fmla="*/ 217 h 217"/>
                    <a:gd name="T38" fmla="*/ 119 w 133"/>
                    <a:gd name="T39" fmla="*/ 217 h 217"/>
                    <a:gd name="T40" fmla="*/ 133 w 133"/>
                    <a:gd name="T41" fmla="*/ 209 h 2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3"/>
                    <a:gd name="T64" fmla="*/ 0 h 217"/>
                    <a:gd name="T65" fmla="*/ 133 w 133"/>
                    <a:gd name="T66" fmla="*/ 217 h 21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3" h="217">
                      <a:moveTo>
                        <a:pt x="133" y="209"/>
                      </a:moveTo>
                      <a:lnTo>
                        <a:pt x="133" y="209"/>
                      </a:lnTo>
                      <a:lnTo>
                        <a:pt x="116" y="183"/>
                      </a:lnTo>
                      <a:lnTo>
                        <a:pt x="100" y="158"/>
                      </a:lnTo>
                      <a:lnTo>
                        <a:pt x="84" y="132"/>
                      </a:lnTo>
                      <a:lnTo>
                        <a:pt x="71" y="107"/>
                      </a:lnTo>
                      <a:lnTo>
                        <a:pt x="56" y="81"/>
                      </a:lnTo>
                      <a:lnTo>
                        <a:pt x="43" y="54"/>
                      </a:lnTo>
                      <a:lnTo>
                        <a:pt x="29" y="27"/>
                      </a:lnTo>
                      <a:lnTo>
                        <a:pt x="16" y="0"/>
                      </a:lnTo>
                      <a:lnTo>
                        <a:pt x="0" y="9"/>
                      </a:lnTo>
                      <a:lnTo>
                        <a:pt x="13" y="35"/>
                      </a:lnTo>
                      <a:lnTo>
                        <a:pt x="27" y="62"/>
                      </a:lnTo>
                      <a:lnTo>
                        <a:pt x="40" y="89"/>
                      </a:lnTo>
                      <a:lnTo>
                        <a:pt x="55" y="115"/>
                      </a:lnTo>
                      <a:lnTo>
                        <a:pt x="71" y="140"/>
                      </a:lnTo>
                      <a:lnTo>
                        <a:pt x="87" y="166"/>
                      </a:lnTo>
                      <a:lnTo>
                        <a:pt x="103" y="191"/>
                      </a:lnTo>
                      <a:lnTo>
                        <a:pt x="119" y="217"/>
                      </a:lnTo>
                      <a:lnTo>
                        <a:pt x="133" y="209"/>
                      </a:lnTo>
                      <a:close/>
                    </a:path>
                  </a:pathLst>
                </a:custGeom>
                <a:solidFill>
                  <a:srgbClr val="000000"/>
                </a:solidFill>
                <a:ln w="9525">
                  <a:noFill/>
                  <a:round/>
                  <a:headEnd/>
                  <a:tailEnd/>
                </a:ln>
              </p:spPr>
              <p:txBody>
                <a:bodyPr/>
                <a:lstStyle/>
                <a:p>
                  <a:endParaRPr lang="en-US"/>
                </a:p>
              </p:txBody>
            </p:sp>
            <p:sp>
              <p:nvSpPr>
                <p:cNvPr id="116" name="Freeform 121"/>
                <p:cNvSpPr>
                  <a:spLocks/>
                </p:cNvSpPr>
                <p:nvPr/>
              </p:nvSpPr>
              <p:spPr bwMode="auto">
                <a:xfrm>
                  <a:off x="1767" y="2582"/>
                  <a:ext cx="49" cy="131"/>
                </a:xfrm>
                <a:custGeom>
                  <a:avLst/>
                  <a:gdLst>
                    <a:gd name="T0" fmla="*/ 100 w 100"/>
                    <a:gd name="T1" fmla="*/ 256 h 261"/>
                    <a:gd name="T2" fmla="*/ 100 w 100"/>
                    <a:gd name="T3" fmla="*/ 257 h 261"/>
                    <a:gd name="T4" fmla="*/ 90 w 100"/>
                    <a:gd name="T5" fmla="*/ 224 h 261"/>
                    <a:gd name="T6" fmla="*/ 82 w 100"/>
                    <a:gd name="T7" fmla="*/ 190 h 261"/>
                    <a:gd name="T8" fmla="*/ 74 w 100"/>
                    <a:gd name="T9" fmla="*/ 157 h 261"/>
                    <a:gd name="T10" fmla="*/ 66 w 100"/>
                    <a:gd name="T11" fmla="*/ 124 h 261"/>
                    <a:gd name="T12" fmla="*/ 57 w 100"/>
                    <a:gd name="T13" fmla="*/ 91 h 261"/>
                    <a:gd name="T14" fmla="*/ 46 w 100"/>
                    <a:gd name="T15" fmla="*/ 60 h 261"/>
                    <a:gd name="T16" fmla="*/ 32 w 100"/>
                    <a:gd name="T17" fmla="*/ 29 h 261"/>
                    <a:gd name="T18" fmla="*/ 14 w 100"/>
                    <a:gd name="T19" fmla="*/ 0 h 261"/>
                    <a:gd name="T20" fmla="*/ 0 w 100"/>
                    <a:gd name="T21" fmla="*/ 8 h 261"/>
                    <a:gd name="T22" fmla="*/ 16 w 100"/>
                    <a:gd name="T23" fmla="*/ 37 h 261"/>
                    <a:gd name="T24" fmla="*/ 30 w 100"/>
                    <a:gd name="T25" fmla="*/ 65 h 261"/>
                    <a:gd name="T26" fmla="*/ 40 w 100"/>
                    <a:gd name="T27" fmla="*/ 96 h 261"/>
                    <a:gd name="T28" fmla="*/ 50 w 100"/>
                    <a:gd name="T29" fmla="*/ 127 h 261"/>
                    <a:gd name="T30" fmla="*/ 58 w 100"/>
                    <a:gd name="T31" fmla="*/ 159 h 261"/>
                    <a:gd name="T32" fmla="*/ 66 w 100"/>
                    <a:gd name="T33" fmla="*/ 193 h 261"/>
                    <a:gd name="T34" fmla="*/ 74 w 100"/>
                    <a:gd name="T35" fmla="*/ 226 h 261"/>
                    <a:gd name="T36" fmla="*/ 83 w 100"/>
                    <a:gd name="T37" fmla="*/ 260 h 261"/>
                    <a:gd name="T38" fmla="*/ 83 w 100"/>
                    <a:gd name="T39" fmla="*/ 261 h 261"/>
                    <a:gd name="T40" fmla="*/ 100 w 100"/>
                    <a:gd name="T41" fmla="*/ 256 h 26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0"/>
                    <a:gd name="T64" fmla="*/ 0 h 261"/>
                    <a:gd name="T65" fmla="*/ 100 w 100"/>
                    <a:gd name="T66" fmla="*/ 261 h 26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0" h="261">
                      <a:moveTo>
                        <a:pt x="100" y="256"/>
                      </a:moveTo>
                      <a:lnTo>
                        <a:pt x="100" y="257"/>
                      </a:lnTo>
                      <a:lnTo>
                        <a:pt x="90" y="224"/>
                      </a:lnTo>
                      <a:lnTo>
                        <a:pt x="82" y="190"/>
                      </a:lnTo>
                      <a:lnTo>
                        <a:pt x="74" y="157"/>
                      </a:lnTo>
                      <a:lnTo>
                        <a:pt x="66" y="124"/>
                      </a:lnTo>
                      <a:lnTo>
                        <a:pt x="57" y="91"/>
                      </a:lnTo>
                      <a:lnTo>
                        <a:pt x="46" y="60"/>
                      </a:lnTo>
                      <a:lnTo>
                        <a:pt x="32" y="29"/>
                      </a:lnTo>
                      <a:lnTo>
                        <a:pt x="14" y="0"/>
                      </a:lnTo>
                      <a:lnTo>
                        <a:pt x="0" y="8"/>
                      </a:lnTo>
                      <a:lnTo>
                        <a:pt x="16" y="37"/>
                      </a:lnTo>
                      <a:lnTo>
                        <a:pt x="30" y="65"/>
                      </a:lnTo>
                      <a:lnTo>
                        <a:pt x="40" y="96"/>
                      </a:lnTo>
                      <a:lnTo>
                        <a:pt x="50" y="127"/>
                      </a:lnTo>
                      <a:lnTo>
                        <a:pt x="58" y="159"/>
                      </a:lnTo>
                      <a:lnTo>
                        <a:pt x="66" y="193"/>
                      </a:lnTo>
                      <a:lnTo>
                        <a:pt x="74" y="226"/>
                      </a:lnTo>
                      <a:lnTo>
                        <a:pt x="83" y="260"/>
                      </a:lnTo>
                      <a:lnTo>
                        <a:pt x="83" y="261"/>
                      </a:lnTo>
                      <a:lnTo>
                        <a:pt x="100" y="256"/>
                      </a:lnTo>
                      <a:close/>
                    </a:path>
                  </a:pathLst>
                </a:custGeom>
                <a:solidFill>
                  <a:srgbClr val="000000"/>
                </a:solidFill>
                <a:ln w="9525">
                  <a:noFill/>
                  <a:round/>
                  <a:headEnd/>
                  <a:tailEnd/>
                </a:ln>
              </p:spPr>
              <p:txBody>
                <a:bodyPr/>
                <a:lstStyle/>
                <a:p>
                  <a:endParaRPr lang="en-US"/>
                </a:p>
              </p:txBody>
            </p:sp>
            <p:sp>
              <p:nvSpPr>
                <p:cNvPr id="117" name="Freeform 122"/>
                <p:cNvSpPr>
                  <a:spLocks/>
                </p:cNvSpPr>
                <p:nvPr/>
              </p:nvSpPr>
              <p:spPr bwMode="auto">
                <a:xfrm>
                  <a:off x="1808" y="2710"/>
                  <a:ext cx="32" cy="132"/>
                </a:xfrm>
                <a:custGeom>
                  <a:avLst/>
                  <a:gdLst>
                    <a:gd name="T0" fmla="*/ 64 w 64"/>
                    <a:gd name="T1" fmla="*/ 262 h 264"/>
                    <a:gd name="T2" fmla="*/ 64 w 64"/>
                    <a:gd name="T3" fmla="*/ 262 h 264"/>
                    <a:gd name="T4" fmla="*/ 55 w 64"/>
                    <a:gd name="T5" fmla="*/ 228 h 264"/>
                    <a:gd name="T6" fmla="*/ 49 w 64"/>
                    <a:gd name="T7" fmla="*/ 196 h 264"/>
                    <a:gd name="T8" fmla="*/ 45 w 64"/>
                    <a:gd name="T9" fmla="*/ 165 h 264"/>
                    <a:gd name="T10" fmla="*/ 41 w 64"/>
                    <a:gd name="T11" fmla="*/ 133 h 264"/>
                    <a:gd name="T12" fmla="*/ 37 w 64"/>
                    <a:gd name="T13" fmla="*/ 101 h 264"/>
                    <a:gd name="T14" fmla="*/ 31 w 64"/>
                    <a:gd name="T15" fmla="*/ 67 h 264"/>
                    <a:gd name="T16" fmla="*/ 25 w 64"/>
                    <a:gd name="T17" fmla="*/ 35 h 264"/>
                    <a:gd name="T18" fmla="*/ 17 w 64"/>
                    <a:gd name="T19" fmla="*/ 0 h 264"/>
                    <a:gd name="T20" fmla="*/ 0 w 64"/>
                    <a:gd name="T21" fmla="*/ 5 h 264"/>
                    <a:gd name="T22" fmla="*/ 8 w 64"/>
                    <a:gd name="T23" fmla="*/ 37 h 264"/>
                    <a:gd name="T24" fmla="*/ 15 w 64"/>
                    <a:gd name="T25" fmla="*/ 70 h 264"/>
                    <a:gd name="T26" fmla="*/ 21 w 64"/>
                    <a:gd name="T27" fmla="*/ 101 h 264"/>
                    <a:gd name="T28" fmla="*/ 25 w 64"/>
                    <a:gd name="T29" fmla="*/ 133 h 264"/>
                    <a:gd name="T30" fmla="*/ 29 w 64"/>
                    <a:gd name="T31" fmla="*/ 165 h 264"/>
                    <a:gd name="T32" fmla="*/ 33 w 64"/>
                    <a:gd name="T33" fmla="*/ 199 h 264"/>
                    <a:gd name="T34" fmla="*/ 39 w 64"/>
                    <a:gd name="T35" fmla="*/ 231 h 264"/>
                    <a:gd name="T36" fmla="*/ 47 w 64"/>
                    <a:gd name="T37" fmla="*/ 264 h 264"/>
                    <a:gd name="T38" fmla="*/ 47 w 64"/>
                    <a:gd name="T39" fmla="*/ 264 h 264"/>
                    <a:gd name="T40" fmla="*/ 64 w 64"/>
                    <a:gd name="T41" fmla="*/ 262 h 26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4"/>
                    <a:gd name="T64" fmla="*/ 0 h 264"/>
                    <a:gd name="T65" fmla="*/ 64 w 64"/>
                    <a:gd name="T66" fmla="*/ 264 h 26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4" h="264">
                      <a:moveTo>
                        <a:pt x="64" y="262"/>
                      </a:moveTo>
                      <a:lnTo>
                        <a:pt x="64" y="262"/>
                      </a:lnTo>
                      <a:lnTo>
                        <a:pt x="55" y="228"/>
                      </a:lnTo>
                      <a:lnTo>
                        <a:pt x="49" y="196"/>
                      </a:lnTo>
                      <a:lnTo>
                        <a:pt x="45" y="165"/>
                      </a:lnTo>
                      <a:lnTo>
                        <a:pt x="41" y="133"/>
                      </a:lnTo>
                      <a:lnTo>
                        <a:pt x="37" y="101"/>
                      </a:lnTo>
                      <a:lnTo>
                        <a:pt x="31" y="67"/>
                      </a:lnTo>
                      <a:lnTo>
                        <a:pt x="25" y="35"/>
                      </a:lnTo>
                      <a:lnTo>
                        <a:pt x="17" y="0"/>
                      </a:lnTo>
                      <a:lnTo>
                        <a:pt x="0" y="5"/>
                      </a:lnTo>
                      <a:lnTo>
                        <a:pt x="8" y="37"/>
                      </a:lnTo>
                      <a:lnTo>
                        <a:pt x="15" y="70"/>
                      </a:lnTo>
                      <a:lnTo>
                        <a:pt x="21" y="101"/>
                      </a:lnTo>
                      <a:lnTo>
                        <a:pt x="25" y="133"/>
                      </a:lnTo>
                      <a:lnTo>
                        <a:pt x="29" y="165"/>
                      </a:lnTo>
                      <a:lnTo>
                        <a:pt x="33" y="199"/>
                      </a:lnTo>
                      <a:lnTo>
                        <a:pt x="39" y="231"/>
                      </a:lnTo>
                      <a:lnTo>
                        <a:pt x="47" y="264"/>
                      </a:lnTo>
                      <a:lnTo>
                        <a:pt x="64" y="262"/>
                      </a:lnTo>
                      <a:close/>
                    </a:path>
                  </a:pathLst>
                </a:custGeom>
                <a:solidFill>
                  <a:srgbClr val="000000"/>
                </a:solidFill>
                <a:ln w="9525">
                  <a:noFill/>
                  <a:round/>
                  <a:headEnd/>
                  <a:tailEnd/>
                </a:ln>
              </p:spPr>
              <p:txBody>
                <a:bodyPr/>
                <a:lstStyle/>
                <a:p>
                  <a:endParaRPr lang="en-US"/>
                </a:p>
              </p:txBody>
            </p:sp>
            <p:sp>
              <p:nvSpPr>
                <p:cNvPr id="118" name="Freeform 123"/>
                <p:cNvSpPr>
                  <a:spLocks/>
                </p:cNvSpPr>
                <p:nvPr/>
              </p:nvSpPr>
              <p:spPr bwMode="auto">
                <a:xfrm>
                  <a:off x="1832" y="2841"/>
                  <a:ext cx="29" cy="58"/>
                </a:xfrm>
                <a:custGeom>
                  <a:avLst/>
                  <a:gdLst>
                    <a:gd name="T0" fmla="*/ 58 w 58"/>
                    <a:gd name="T1" fmla="*/ 108 h 116"/>
                    <a:gd name="T2" fmla="*/ 58 w 58"/>
                    <a:gd name="T3" fmla="*/ 108 h 116"/>
                    <a:gd name="T4" fmla="*/ 51 w 58"/>
                    <a:gd name="T5" fmla="*/ 95 h 116"/>
                    <a:gd name="T6" fmla="*/ 45 w 58"/>
                    <a:gd name="T7" fmla="*/ 83 h 116"/>
                    <a:gd name="T8" fmla="*/ 39 w 58"/>
                    <a:gd name="T9" fmla="*/ 69 h 116"/>
                    <a:gd name="T10" fmla="*/ 34 w 58"/>
                    <a:gd name="T11" fmla="*/ 56 h 116"/>
                    <a:gd name="T12" fmla="*/ 30 w 58"/>
                    <a:gd name="T13" fmla="*/ 41 h 116"/>
                    <a:gd name="T14" fmla="*/ 25 w 58"/>
                    <a:gd name="T15" fmla="*/ 28 h 116"/>
                    <a:gd name="T16" fmla="*/ 21 w 58"/>
                    <a:gd name="T17" fmla="*/ 14 h 116"/>
                    <a:gd name="T18" fmla="*/ 17 w 58"/>
                    <a:gd name="T19" fmla="*/ 0 h 116"/>
                    <a:gd name="T20" fmla="*/ 0 w 58"/>
                    <a:gd name="T21" fmla="*/ 2 h 116"/>
                    <a:gd name="T22" fmla="*/ 4 w 58"/>
                    <a:gd name="T23" fmla="*/ 17 h 116"/>
                    <a:gd name="T24" fmla="*/ 8 w 58"/>
                    <a:gd name="T25" fmla="*/ 33 h 116"/>
                    <a:gd name="T26" fmla="*/ 14 w 58"/>
                    <a:gd name="T27" fmla="*/ 47 h 116"/>
                    <a:gd name="T28" fmla="*/ 18 w 58"/>
                    <a:gd name="T29" fmla="*/ 61 h 116"/>
                    <a:gd name="T30" fmla="*/ 23 w 58"/>
                    <a:gd name="T31" fmla="*/ 75 h 116"/>
                    <a:gd name="T32" fmla="*/ 29 w 58"/>
                    <a:gd name="T33" fmla="*/ 88 h 116"/>
                    <a:gd name="T34" fmla="*/ 35 w 58"/>
                    <a:gd name="T35" fmla="*/ 103 h 116"/>
                    <a:gd name="T36" fmla="*/ 42 w 58"/>
                    <a:gd name="T37" fmla="*/ 116 h 116"/>
                    <a:gd name="T38" fmla="*/ 42 w 58"/>
                    <a:gd name="T39" fmla="*/ 116 h 116"/>
                    <a:gd name="T40" fmla="*/ 58 w 58"/>
                    <a:gd name="T41" fmla="*/ 108 h 1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8"/>
                    <a:gd name="T64" fmla="*/ 0 h 116"/>
                    <a:gd name="T65" fmla="*/ 58 w 58"/>
                    <a:gd name="T66" fmla="*/ 116 h 1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8" h="116">
                      <a:moveTo>
                        <a:pt x="58" y="108"/>
                      </a:moveTo>
                      <a:lnTo>
                        <a:pt x="58" y="108"/>
                      </a:lnTo>
                      <a:lnTo>
                        <a:pt x="51" y="95"/>
                      </a:lnTo>
                      <a:lnTo>
                        <a:pt x="45" y="83"/>
                      </a:lnTo>
                      <a:lnTo>
                        <a:pt x="39" y="69"/>
                      </a:lnTo>
                      <a:lnTo>
                        <a:pt x="34" y="56"/>
                      </a:lnTo>
                      <a:lnTo>
                        <a:pt x="30" y="41"/>
                      </a:lnTo>
                      <a:lnTo>
                        <a:pt x="25" y="28"/>
                      </a:lnTo>
                      <a:lnTo>
                        <a:pt x="21" y="14"/>
                      </a:lnTo>
                      <a:lnTo>
                        <a:pt x="17" y="0"/>
                      </a:lnTo>
                      <a:lnTo>
                        <a:pt x="0" y="2"/>
                      </a:lnTo>
                      <a:lnTo>
                        <a:pt x="4" y="17"/>
                      </a:lnTo>
                      <a:lnTo>
                        <a:pt x="8" y="33"/>
                      </a:lnTo>
                      <a:lnTo>
                        <a:pt x="14" y="47"/>
                      </a:lnTo>
                      <a:lnTo>
                        <a:pt x="18" y="61"/>
                      </a:lnTo>
                      <a:lnTo>
                        <a:pt x="23" y="75"/>
                      </a:lnTo>
                      <a:lnTo>
                        <a:pt x="29" y="88"/>
                      </a:lnTo>
                      <a:lnTo>
                        <a:pt x="35" y="103"/>
                      </a:lnTo>
                      <a:lnTo>
                        <a:pt x="42" y="116"/>
                      </a:lnTo>
                      <a:lnTo>
                        <a:pt x="58" y="108"/>
                      </a:lnTo>
                      <a:close/>
                    </a:path>
                  </a:pathLst>
                </a:custGeom>
                <a:solidFill>
                  <a:srgbClr val="000000"/>
                </a:solidFill>
                <a:ln w="9525">
                  <a:noFill/>
                  <a:round/>
                  <a:headEnd/>
                  <a:tailEnd/>
                </a:ln>
              </p:spPr>
              <p:txBody>
                <a:bodyPr/>
                <a:lstStyle/>
                <a:p>
                  <a:endParaRPr lang="en-US"/>
                </a:p>
              </p:txBody>
            </p:sp>
            <p:sp>
              <p:nvSpPr>
                <p:cNvPr id="119" name="Freeform 124"/>
                <p:cNvSpPr>
                  <a:spLocks/>
                </p:cNvSpPr>
                <p:nvPr/>
              </p:nvSpPr>
              <p:spPr bwMode="auto">
                <a:xfrm>
                  <a:off x="1848" y="2895"/>
                  <a:ext cx="13" cy="13"/>
                </a:xfrm>
                <a:custGeom>
                  <a:avLst/>
                  <a:gdLst>
                    <a:gd name="T0" fmla="*/ 16 w 24"/>
                    <a:gd name="T1" fmla="*/ 26 h 26"/>
                    <a:gd name="T2" fmla="*/ 16 w 24"/>
                    <a:gd name="T3" fmla="*/ 26 h 26"/>
                    <a:gd name="T4" fmla="*/ 17 w 24"/>
                    <a:gd name="T5" fmla="*/ 24 h 26"/>
                    <a:gd name="T6" fmla="*/ 23 w 24"/>
                    <a:gd name="T7" fmla="*/ 19 h 26"/>
                    <a:gd name="T8" fmla="*/ 24 w 24"/>
                    <a:gd name="T9" fmla="*/ 10 h 26"/>
                    <a:gd name="T10" fmla="*/ 24 w 24"/>
                    <a:gd name="T11" fmla="*/ 0 h 26"/>
                    <a:gd name="T12" fmla="*/ 8 w 24"/>
                    <a:gd name="T13" fmla="*/ 8 h 26"/>
                    <a:gd name="T14" fmla="*/ 8 w 24"/>
                    <a:gd name="T15" fmla="*/ 10 h 26"/>
                    <a:gd name="T16" fmla="*/ 7 w 24"/>
                    <a:gd name="T17" fmla="*/ 11 h 26"/>
                    <a:gd name="T18" fmla="*/ 4 w 24"/>
                    <a:gd name="T19" fmla="*/ 14 h 26"/>
                    <a:gd name="T20" fmla="*/ 0 w 24"/>
                    <a:gd name="T21" fmla="*/ 23 h 26"/>
                    <a:gd name="T22" fmla="*/ 0 w 24"/>
                    <a:gd name="T23" fmla="*/ 23 h 26"/>
                    <a:gd name="T24" fmla="*/ 16 w 24"/>
                    <a:gd name="T25" fmla="*/ 26 h 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4"/>
                    <a:gd name="T40" fmla="*/ 0 h 26"/>
                    <a:gd name="T41" fmla="*/ 24 w 24"/>
                    <a:gd name="T42" fmla="*/ 26 h 2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4" h="26">
                      <a:moveTo>
                        <a:pt x="16" y="26"/>
                      </a:moveTo>
                      <a:lnTo>
                        <a:pt x="16" y="26"/>
                      </a:lnTo>
                      <a:lnTo>
                        <a:pt x="17" y="24"/>
                      </a:lnTo>
                      <a:lnTo>
                        <a:pt x="23" y="19"/>
                      </a:lnTo>
                      <a:lnTo>
                        <a:pt x="24" y="10"/>
                      </a:lnTo>
                      <a:lnTo>
                        <a:pt x="24" y="0"/>
                      </a:lnTo>
                      <a:lnTo>
                        <a:pt x="8" y="8"/>
                      </a:lnTo>
                      <a:lnTo>
                        <a:pt x="8" y="10"/>
                      </a:lnTo>
                      <a:lnTo>
                        <a:pt x="7" y="11"/>
                      </a:lnTo>
                      <a:lnTo>
                        <a:pt x="4" y="14"/>
                      </a:lnTo>
                      <a:lnTo>
                        <a:pt x="0" y="23"/>
                      </a:lnTo>
                      <a:lnTo>
                        <a:pt x="16" y="26"/>
                      </a:lnTo>
                      <a:close/>
                    </a:path>
                  </a:pathLst>
                </a:custGeom>
                <a:solidFill>
                  <a:srgbClr val="000000"/>
                </a:solidFill>
                <a:ln w="9525">
                  <a:noFill/>
                  <a:round/>
                  <a:headEnd/>
                  <a:tailEnd/>
                </a:ln>
              </p:spPr>
              <p:txBody>
                <a:bodyPr/>
                <a:lstStyle/>
                <a:p>
                  <a:endParaRPr lang="en-US"/>
                </a:p>
              </p:txBody>
            </p:sp>
            <p:sp>
              <p:nvSpPr>
                <p:cNvPr id="120" name="Freeform 125"/>
                <p:cNvSpPr>
                  <a:spLocks/>
                </p:cNvSpPr>
                <p:nvPr/>
              </p:nvSpPr>
              <p:spPr bwMode="auto">
                <a:xfrm>
                  <a:off x="1846" y="2907"/>
                  <a:ext cx="13" cy="78"/>
                </a:xfrm>
                <a:custGeom>
                  <a:avLst/>
                  <a:gdLst>
                    <a:gd name="T0" fmla="*/ 21 w 26"/>
                    <a:gd name="T1" fmla="*/ 157 h 157"/>
                    <a:gd name="T2" fmla="*/ 21 w 26"/>
                    <a:gd name="T3" fmla="*/ 157 h 157"/>
                    <a:gd name="T4" fmla="*/ 26 w 26"/>
                    <a:gd name="T5" fmla="*/ 117 h 157"/>
                    <a:gd name="T6" fmla="*/ 21 w 26"/>
                    <a:gd name="T7" fmla="*/ 79 h 157"/>
                    <a:gd name="T8" fmla="*/ 18 w 26"/>
                    <a:gd name="T9" fmla="*/ 40 h 157"/>
                    <a:gd name="T10" fmla="*/ 21 w 26"/>
                    <a:gd name="T11" fmla="*/ 3 h 157"/>
                    <a:gd name="T12" fmla="*/ 5 w 26"/>
                    <a:gd name="T13" fmla="*/ 0 h 157"/>
                    <a:gd name="T14" fmla="*/ 0 w 26"/>
                    <a:gd name="T15" fmla="*/ 40 h 157"/>
                    <a:gd name="T16" fmla="*/ 5 w 26"/>
                    <a:gd name="T17" fmla="*/ 79 h 157"/>
                    <a:gd name="T18" fmla="*/ 8 w 26"/>
                    <a:gd name="T19" fmla="*/ 117 h 157"/>
                    <a:gd name="T20" fmla="*/ 5 w 26"/>
                    <a:gd name="T21" fmla="*/ 154 h 157"/>
                    <a:gd name="T22" fmla="*/ 5 w 26"/>
                    <a:gd name="T23" fmla="*/ 154 h 157"/>
                    <a:gd name="T24" fmla="*/ 21 w 26"/>
                    <a:gd name="T25" fmla="*/ 157 h 1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157"/>
                    <a:gd name="T41" fmla="*/ 26 w 26"/>
                    <a:gd name="T42" fmla="*/ 157 h 15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157">
                      <a:moveTo>
                        <a:pt x="21" y="157"/>
                      </a:moveTo>
                      <a:lnTo>
                        <a:pt x="21" y="157"/>
                      </a:lnTo>
                      <a:lnTo>
                        <a:pt x="26" y="117"/>
                      </a:lnTo>
                      <a:lnTo>
                        <a:pt x="21" y="79"/>
                      </a:lnTo>
                      <a:lnTo>
                        <a:pt x="18" y="40"/>
                      </a:lnTo>
                      <a:lnTo>
                        <a:pt x="21" y="3"/>
                      </a:lnTo>
                      <a:lnTo>
                        <a:pt x="5" y="0"/>
                      </a:lnTo>
                      <a:lnTo>
                        <a:pt x="0" y="40"/>
                      </a:lnTo>
                      <a:lnTo>
                        <a:pt x="5" y="79"/>
                      </a:lnTo>
                      <a:lnTo>
                        <a:pt x="8" y="117"/>
                      </a:lnTo>
                      <a:lnTo>
                        <a:pt x="5" y="154"/>
                      </a:lnTo>
                      <a:lnTo>
                        <a:pt x="21" y="157"/>
                      </a:lnTo>
                      <a:close/>
                    </a:path>
                  </a:pathLst>
                </a:custGeom>
                <a:solidFill>
                  <a:srgbClr val="000000"/>
                </a:solidFill>
                <a:ln w="9525">
                  <a:noFill/>
                  <a:round/>
                  <a:headEnd/>
                  <a:tailEnd/>
                </a:ln>
              </p:spPr>
              <p:txBody>
                <a:bodyPr/>
                <a:lstStyle/>
                <a:p>
                  <a:endParaRPr lang="en-US"/>
                </a:p>
              </p:txBody>
            </p:sp>
            <p:sp>
              <p:nvSpPr>
                <p:cNvPr id="121" name="Freeform 126"/>
                <p:cNvSpPr>
                  <a:spLocks/>
                </p:cNvSpPr>
                <p:nvPr/>
              </p:nvSpPr>
              <p:spPr bwMode="auto">
                <a:xfrm>
                  <a:off x="1839" y="2984"/>
                  <a:ext cx="18" cy="34"/>
                </a:xfrm>
                <a:custGeom>
                  <a:avLst/>
                  <a:gdLst>
                    <a:gd name="T0" fmla="*/ 16 w 35"/>
                    <a:gd name="T1" fmla="*/ 69 h 69"/>
                    <a:gd name="T2" fmla="*/ 16 w 35"/>
                    <a:gd name="T3" fmla="*/ 69 h 69"/>
                    <a:gd name="T4" fmla="*/ 19 w 35"/>
                    <a:gd name="T5" fmla="*/ 53 h 69"/>
                    <a:gd name="T6" fmla="*/ 24 w 35"/>
                    <a:gd name="T7" fmla="*/ 38 h 69"/>
                    <a:gd name="T8" fmla="*/ 30 w 35"/>
                    <a:gd name="T9" fmla="*/ 21 h 69"/>
                    <a:gd name="T10" fmla="*/ 35 w 35"/>
                    <a:gd name="T11" fmla="*/ 3 h 69"/>
                    <a:gd name="T12" fmla="*/ 19 w 35"/>
                    <a:gd name="T13" fmla="*/ 0 h 69"/>
                    <a:gd name="T14" fmla="*/ 14 w 35"/>
                    <a:gd name="T15" fmla="*/ 15 h 69"/>
                    <a:gd name="T16" fmla="*/ 8 w 35"/>
                    <a:gd name="T17" fmla="*/ 33 h 69"/>
                    <a:gd name="T18" fmla="*/ 3 w 35"/>
                    <a:gd name="T19" fmla="*/ 50 h 69"/>
                    <a:gd name="T20" fmla="*/ 0 w 35"/>
                    <a:gd name="T21" fmla="*/ 69 h 69"/>
                    <a:gd name="T22" fmla="*/ 0 w 35"/>
                    <a:gd name="T23" fmla="*/ 69 h 69"/>
                    <a:gd name="T24" fmla="*/ 16 w 35"/>
                    <a:gd name="T25" fmla="*/ 69 h 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5"/>
                    <a:gd name="T40" fmla="*/ 0 h 69"/>
                    <a:gd name="T41" fmla="*/ 35 w 35"/>
                    <a:gd name="T42" fmla="*/ 69 h 6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5" h="69">
                      <a:moveTo>
                        <a:pt x="16" y="69"/>
                      </a:moveTo>
                      <a:lnTo>
                        <a:pt x="16" y="69"/>
                      </a:lnTo>
                      <a:lnTo>
                        <a:pt x="19" y="53"/>
                      </a:lnTo>
                      <a:lnTo>
                        <a:pt x="24" y="38"/>
                      </a:lnTo>
                      <a:lnTo>
                        <a:pt x="30" y="21"/>
                      </a:lnTo>
                      <a:lnTo>
                        <a:pt x="35" y="3"/>
                      </a:lnTo>
                      <a:lnTo>
                        <a:pt x="19" y="0"/>
                      </a:lnTo>
                      <a:lnTo>
                        <a:pt x="14" y="15"/>
                      </a:lnTo>
                      <a:lnTo>
                        <a:pt x="8" y="33"/>
                      </a:lnTo>
                      <a:lnTo>
                        <a:pt x="3" y="50"/>
                      </a:lnTo>
                      <a:lnTo>
                        <a:pt x="0" y="69"/>
                      </a:lnTo>
                      <a:lnTo>
                        <a:pt x="16" y="69"/>
                      </a:lnTo>
                      <a:close/>
                    </a:path>
                  </a:pathLst>
                </a:custGeom>
                <a:solidFill>
                  <a:srgbClr val="000000"/>
                </a:solidFill>
                <a:ln w="9525">
                  <a:noFill/>
                  <a:round/>
                  <a:headEnd/>
                  <a:tailEnd/>
                </a:ln>
              </p:spPr>
              <p:txBody>
                <a:bodyPr/>
                <a:lstStyle/>
                <a:p>
                  <a:endParaRPr lang="en-US"/>
                </a:p>
              </p:txBody>
            </p:sp>
            <p:sp>
              <p:nvSpPr>
                <p:cNvPr id="122" name="Freeform 127"/>
                <p:cNvSpPr>
                  <a:spLocks/>
                </p:cNvSpPr>
                <p:nvPr/>
              </p:nvSpPr>
              <p:spPr bwMode="auto">
                <a:xfrm>
                  <a:off x="1839" y="3018"/>
                  <a:ext cx="34" cy="110"/>
                </a:xfrm>
                <a:custGeom>
                  <a:avLst/>
                  <a:gdLst>
                    <a:gd name="T0" fmla="*/ 59 w 67"/>
                    <a:gd name="T1" fmla="*/ 201 h 220"/>
                    <a:gd name="T2" fmla="*/ 67 w 67"/>
                    <a:gd name="T3" fmla="*/ 209 h 220"/>
                    <a:gd name="T4" fmla="*/ 61 w 67"/>
                    <a:gd name="T5" fmla="*/ 185 h 220"/>
                    <a:gd name="T6" fmla="*/ 53 w 67"/>
                    <a:gd name="T7" fmla="*/ 158 h 220"/>
                    <a:gd name="T8" fmla="*/ 43 w 67"/>
                    <a:gd name="T9" fmla="*/ 133 h 220"/>
                    <a:gd name="T10" fmla="*/ 35 w 67"/>
                    <a:gd name="T11" fmla="*/ 106 h 220"/>
                    <a:gd name="T12" fmla="*/ 27 w 67"/>
                    <a:gd name="T13" fmla="*/ 79 h 220"/>
                    <a:gd name="T14" fmla="*/ 22 w 67"/>
                    <a:gd name="T15" fmla="*/ 52 h 220"/>
                    <a:gd name="T16" fmla="*/ 18 w 67"/>
                    <a:gd name="T17" fmla="*/ 27 h 220"/>
                    <a:gd name="T18" fmla="*/ 16 w 67"/>
                    <a:gd name="T19" fmla="*/ 0 h 220"/>
                    <a:gd name="T20" fmla="*/ 0 w 67"/>
                    <a:gd name="T21" fmla="*/ 0 h 220"/>
                    <a:gd name="T22" fmla="*/ 2 w 67"/>
                    <a:gd name="T23" fmla="*/ 27 h 220"/>
                    <a:gd name="T24" fmla="*/ 6 w 67"/>
                    <a:gd name="T25" fmla="*/ 55 h 220"/>
                    <a:gd name="T26" fmla="*/ 11 w 67"/>
                    <a:gd name="T27" fmla="*/ 82 h 220"/>
                    <a:gd name="T28" fmla="*/ 19 w 67"/>
                    <a:gd name="T29" fmla="*/ 109 h 220"/>
                    <a:gd name="T30" fmla="*/ 27 w 67"/>
                    <a:gd name="T31" fmla="*/ 138 h 220"/>
                    <a:gd name="T32" fmla="*/ 36 w 67"/>
                    <a:gd name="T33" fmla="*/ 164 h 220"/>
                    <a:gd name="T34" fmla="*/ 44 w 67"/>
                    <a:gd name="T35" fmla="*/ 188 h 220"/>
                    <a:gd name="T36" fmla="*/ 51 w 67"/>
                    <a:gd name="T37" fmla="*/ 212 h 220"/>
                    <a:gd name="T38" fmla="*/ 59 w 67"/>
                    <a:gd name="T39" fmla="*/ 220 h 220"/>
                    <a:gd name="T40" fmla="*/ 51 w 67"/>
                    <a:gd name="T41" fmla="*/ 212 h 220"/>
                    <a:gd name="T42" fmla="*/ 53 w 67"/>
                    <a:gd name="T43" fmla="*/ 220 h 220"/>
                    <a:gd name="T44" fmla="*/ 59 w 67"/>
                    <a:gd name="T45" fmla="*/ 220 h 220"/>
                    <a:gd name="T46" fmla="*/ 59 w 67"/>
                    <a:gd name="T47" fmla="*/ 201 h 2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7"/>
                    <a:gd name="T73" fmla="*/ 0 h 220"/>
                    <a:gd name="T74" fmla="*/ 67 w 67"/>
                    <a:gd name="T75" fmla="*/ 220 h 2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7" h="220">
                      <a:moveTo>
                        <a:pt x="59" y="201"/>
                      </a:moveTo>
                      <a:lnTo>
                        <a:pt x="67" y="209"/>
                      </a:lnTo>
                      <a:lnTo>
                        <a:pt x="61" y="185"/>
                      </a:lnTo>
                      <a:lnTo>
                        <a:pt x="53" y="158"/>
                      </a:lnTo>
                      <a:lnTo>
                        <a:pt x="43" y="133"/>
                      </a:lnTo>
                      <a:lnTo>
                        <a:pt x="35" y="106"/>
                      </a:lnTo>
                      <a:lnTo>
                        <a:pt x="27" y="79"/>
                      </a:lnTo>
                      <a:lnTo>
                        <a:pt x="22" y="52"/>
                      </a:lnTo>
                      <a:lnTo>
                        <a:pt x="18" y="27"/>
                      </a:lnTo>
                      <a:lnTo>
                        <a:pt x="16" y="0"/>
                      </a:lnTo>
                      <a:lnTo>
                        <a:pt x="0" y="0"/>
                      </a:lnTo>
                      <a:lnTo>
                        <a:pt x="2" y="27"/>
                      </a:lnTo>
                      <a:lnTo>
                        <a:pt x="6" y="55"/>
                      </a:lnTo>
                      <a:lnTo>
                        <a:pt x="11" y="82"/>
                      </a:lnTo>
                      <a:lnTo>
                        <a:pt x="19" y="109"/>
                      </a:lnTo>
                      <a:lnTo>
                        <a:pt x="27" y="138"/>
                      </a:lnTo>
                      <a:lnTo>
                        <a:pt x="36" y="164"/>
                      </a:lnTo>
                      <a:lnTo>
                        <a:pt x="44" y="188"/>
                      </a:lnTo>
                      <a:lnTo>
                        <a:pt x="51" y="212"/>
                      </a:lnTo>
                      <a:lnTo>
                        <a:pt x="59" y="220"/>
                      </a:lnTo>
                      <a:lnTo>
                        <a:pt x="51" y="212"/>
                      </a:lnTo>
                      <a:lnTo>
                        <a:pt x="53" y="220"/>
                      </a:lnTo>
                      <a:lnTo>
                        <a:pt x="59" y="220"/>
                      </a:lnTo>
                      <a:lnTo>
                        <a:pt x="59" y="201"/>
                      </a:lnTo>
                      <a:close/>
                    </a:path>
                  </a:pathLst>
                </a:custGeom>
                <a:solidFill>
                  <a:srgbClr val="000000"/>
                </a:solidFill>
                <a:ln w="9525">
                  <a:noFill/>
                  <a:round/>
                  <a:headEnd/>
                  <a:tailEnd/>
                </a:ln>
              </p:spPr>
              <p:txBody>
                <a:bodyPr/>
                <a:lstStyle/>
                <a:p>
                  <a:endParaRPr lang="en-US"/>
                </a:p>
              </p:txBody>
            </p:sp>
            <p:sp>
              <p:nvSpPr>
                <p:cNvPr id="123" name="Freeform 128"/>
                <p:cNvSpPr>
                  <a:spLocks/>
                </p:cNvSpPr>
                <p:nvPr/>
              </p:nvSpPr>
              <p:spPr bwMode="auto">
                <a:xfrm>
                  <a:off x="1869" y="3119"/>
                  <a:ext cx="265" cy="10"/>
                </a:xfrm>
                <a:custGeom>
                  <a:avLst/>
                  <a:gdLst>
                    <a:gd name="T0" fmla="*/ 512 w 530"/>
                    <a:gd name="T1" fmla="*/ 11 h 20"/>
                    <a:gd name="T2" fmla="*/ 521 w 530"/>
                    <a:gd name="T3" fmla="*/ 2 h 20"/>
                    <a:gd name="T4" fmla="*/ 0 w 530"/>
                    <a:gd name="T5" fmla="*/ 0 h 20"/>
                    <a:gd name="T6" fmla="*/ 0 w 530"/>
                    <a:gd name="T7" fmla="*/ 19 h 20"/>
                    <a:gd name="T8" fmla="*/ 521 w 530"/>
                    <a:gd name="T9" fmla="*/ 20 h 20"/>
                    <a:gd name="T10" fmla="*/ 530 w 530"/>
                    <a:gd name="T11" fmla="*/ 11 h 20"/>
                    <a:gd name="T12" fmla="*/ 521 w 530"/>
                    <a:gd name="T13" fmla="*/ 20 h 20"/>
                    <a:gd name="T14" fmla="*/ 530 w 530"/>
                    <a:gd name="T15" fmla="*/ 20 h 20"/>
                    <a:gd name="T16" fmla="*/ 530 w 530"/>
                    <a:gd name="T17" fmla="*/ 11 h 20"/>
                    <a:gd name="T18" fmla="*/ 512 w 530"/>
                    <a:gd name="T19" fmla="*/ 11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0"/>
                    <a:gd name="T31" fmla="*/ 0 h 20"/>
                    <a:gd name="T32" fmla="*/ 530 w 530"/>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0" h="20">
                      <a:moveTo>
                        <a:pt x="512" y="11"/>
                      </a:moveTo>
                      <a:lnTo>
                        <a:pt x="521" y="2"/>
                      </a:lnTo>
                      <a:lnTo>
                        <a:pt x="0" y="0"/>
                      </a:lnTo>
                      <a:lnTo>
                        <a:pt x="0" y="19"/>
                      </a:lnTo>
                      <a:lnTo>
                        <a:pt x="521" y="20"/>
                      </a:lnTo>
                      <a:lnTo>
                        <a:pt x="530" y="11"/>
                      </a:lnTo>
                      <a:lnTo>
                        <a:pt x="521" y="20"/>
                      </a:lnTo>
                      <a:lnTo>
                        <a:pt x="530" y="20"/>
                      </a:lnTo>
                      <a:lnTo>
                        <a:pt x="530" y="11"/>
                      </a:lnTo>
                      <a:lnTo>
                        <a:pt x="512" y="11"/>
                      </a:lnTo>
                      <a:close/>
                    </a:path>
                  </a:pathLst>
                </a:custGeom>
                <a:solidFill>
                  <a:srgbClr val="000000"/>
                </a:solidFill>
                <a:ln w="9525">
                  <a:noFill/>
                  <a:round/>
                  <a:headEnd/>
                  <a:tailEnd/>
                </a:ln>
              </p:spPr>
              <p:txBody>
                <a:bodyPr/>
                <a:lstStyle/>
                <a:p>
                  <a:endParaRPr lang="en-US"/>
                </a:p>
              </p:txBody>
            </p:sp>
          </p:grpSp>
        </p:grpSp>
        <p:pic>
          <p:nvPicPr>
            <p:cNvPr id="124" name="Picture 131"/>
            <p:cNvPicPr>
              <a:picLocks noChangeAspect="1" noChangeArrowheads="1"/>
            </p:cNvPicPr>
            <p:nvPr/>
          </p:nvPicPr>
          <p:blipFill>
            <a:blip r:embed="rId6" cstate="print"/>
            <a:srcRect/>
            <a:stretch>
              <a:fillRect/>
            </a:stretch>
          </p:blipFill>
          <p:spPr bwMode="auto">
            <a:xfrm>
              <a:off x="17463" y="4604397"/>
              <a:ext cx="8988425" cy="2322513"/>
            </a:xfrm>
            <a:prstGeom prst="rect">
              <a:avLst/>
            </a:prstGeom>
            <a:noFill/>
            <a:ln w="9525">
              <a:noFill/>
              <a:miter lim="800000"/>
              <a:headEnd/>
              <a:tailEnd/>
            </a:ln>
          </p:spPr>
        </p:pic>
        <p:pic>
          <p:nvPicPr>
            <p:cNvPr id="125" name="Picture 11" descr="dogging Key"/>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867400" y="4763147"/>
              <a:ext cx="866775" cy="889000"/>
            </a:xfrm>
            <a:prstGeom prst="rect">
              <a:avLst/>
            </a:prstGeom>
            <a:noFill/>
            <a:ln w="9525">
              <a:noFill/>
              <a:miter lim="800000"/>
              <a:headEnd/>
              <a:tailEnd/>
            </a:ln>
          </p:spPr>
        </p:pic>
        <p:cxnSp>
          <p:nvCxnSpPr>
            <p:cNvPr id="127" name="Straight Connector 126"/>
            <p:cNvCxnSpPr/>
            <p:nvPr/>
          </p:nvCxnSpPr>
          <p:spPr>
            <a:xfrm>
              <a:off x="5763081" y="4823016"/>
              <a:ext cx="901189" cy="782637"/>
            </a:xfrm>
            <a:prstGeom prst="line">
              <a:avLst/>
            </a:prstGeom>
            <a:ln w="101600">
              <a:solidFill>
                <a:srgbClr val="FF0000"/>
              </a:solidFill>
            </a:ln>
          </p:spPr>
          <p:style>
            <a:lnRef idx="1">
              <a:schemeClr val="accent1"/>
            </a:lnRef>
            <a:fillRef idx="0">
              <a:schemeClr val="accent1"/>
            </a:fillRef>
            <a:effectRef idx="0">
              <a:schemeClr val="accent1"/>
            </a:effectRef>
            <a:fontRef idx="minor">
              <a:schemeClr val="tx1"/>
            </a:fontRef>
          </p:style>
        </p:cxnSp>
        <p:sp>
          <p:nvSpPr>
            <p:cNvPr id="128" name="Oval 127"/>
            <p:cNvSpPr/>
            <p:nvPr/>
          </p:nvSpPr>
          <p:spPr>
            <a:xfrm>
              <a:off x="5608637" y="4565060"/>
              <a:ext cx="1258538" cy="1258538"/>
            </a:xfrm>
            <a:prstGeom prst="ellipse">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90512" y="6092639"/>
            <a:ext cx="609600" cy="609600"/>
          </a:xfrm>
          <a:prstGeom prst="rect">
            <a:avLst/>
          </a:prstGeom>
        </p:spPr>
      </p:pic>
    </p:spTree>
    <p:extLst>
      <p:ext uri="{BB962C8B-B14F-4D97-AF65-F5344CB8AC3E}">
        <p14:creationId xmlns:p14="http://schemas.microsoft.com/office/powerpoint/2010/main" val="157123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535" fill="hold"/>
                                        <p:tgtEl>
                                          <p:spTgt spid="1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6"/>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Fire Exit Hardware</a:t>
            </a:r>
          </a:p>
        </p:txBody>
      </p:sp>
      <p:sp>
        <p:nvSpPr>
          <p:cNvPr id="3" name="Content Placeholder 2"/>
          <p:cNvSpPr>
            <a:spLocks noGrp="1"/>
          </p:cNvSpPr>
          <p:nvPr>
            <p:ph idx="1"/>
          </p:nvPr>
        </p:nvSpPr>
        <p:spPr>
          <a:xfrm>
            <a:off x="152400" y="1191190"/>
            <a:ext cx="8836618" cy="4828610"/>
          </a:xfrm>
        </p:spPr>
        <p:txBody>
          <a:bodyPr/>
          <a:lstStyle/>
          <a:p>
            <a:r>
              <a:rPr lang="en-US" dirty="0"/>
              <a:t>Less Bottom Rod (LBR) or Less Bottom Latch (LBL) – no bottom rod, latch, or strike</a:t>
            </a:r>
          </a:p>
          <a:p>
            <a:endParaRPr lang="en-US" dirty="0"/>
          </a:p>
          <a:p>
            <a:r>
              <a:rPr lang="en-US" dirty="0"/>
              <a:t>Auxiliary fire pin typically required for LBR/LBL applications - mounted on the door edge - retracted until released during a fire</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3429000"/>
            <a:ext cx="1642900" cy="2519113"/>
          </a:xfrm>
          <a:prstGeom prst="rect">
            <a:avLst/>
          </a:prstGeom>
          <a:ln>
            <a:solidFill>
              <a:schemeClr val="tx1"/>
            </a:solidFill>
          </a:ln>
          <a:effectLst>
            <a:outerShdw blurRad="50800" dist="38100" dir="2700000" algn="tl" rotWithShape="0">
              <a:prstClr val="black">
                <a:alpha val="40000"/>
              </a:prstClr>
            </a:outerShdw>
          </a:effectLst>
        </p:spPr>
      </p:pic>
      <p:pic>
        <p:nvPicPr>
          <p:cNvPr id="4098" name="Picture 2" descr="C:\Users\Scott\AppData\Local\Temp\SNAGHTML352fd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0" y="3389447"/>
            <a:ext cx="3127709" cy="263035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 y="6172200"/>
            <a:ext cx="609600" cy="609600"/>
          </a:xfrm>
          <a:prstGeom prst="rect">
            <a:avLst/>
          </a:prstGeom>
        </p:spPr>
      </p:pic>
    </p:spTree>
    <p:extLst>
      <p:ext uri="{BB962C8B-B14F-4D97-AF65-F5344CB8AC3E}">
        <p14:creationId xmlns:p14="http://schemas.microsoft.com/office/powerpoint/2010/main" val="395371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3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Automatic Flush Bolts </a:t>
            </a:r>
          </a:p>
        </p:txBody>
      </p:sp>
      <p:sp>
        <p:nvSpPr>
          <p:cNvPr id="3" name="Content Placeholder 2"/>
          <p:cNvSpPr>
            <a:spLocks noGrp="1"/>
          </p:cNvSpPr>
          <p:nvPr>
            <p:ph idx="1"/>
          </p:nvPr>
        </p:nvSpPr>
        <p:spPr>
          <a:xfrm>
            <a:off x="76200" y="1295400"/>
            <a:ext cx="6062521" cy="4881563"/>
          </a:xfrm>
        </p:spPr>
        <p:txBody>
          <a:bodyPr>
            <a:noAutofit/>
          </a:bodyPr>
          <a:lstStyle/>
          <a:p>
            <a:r>
              <a:rPr lang="en-US" dirty="0"/>
              <a:t>Positive latching requirement for pairs,  automatic flush bolts or fire exit hardware</a:t>
            </a:r>
          </a:p>
          <a:p>
            <a:pPr lvl="1"/>
            <a:r>
              <a:rPr lang="en-US" dirty="0"/>
              <a:t>Exception for manual flush bolts for rooms not normally occupied by humans, like a storage room or mechanical room, if acceptable to the AHJ</a:t>
            </a:r>
          </a:p>
          <a:p>
            <a:endParaRPr lang="en-US" dirty="0"/>
          </a:p>
          <a:p>
            <a:r>
              <a:rPr lang="en-US" dirty="0"/>
              <a:t>Auxiliary fire pin may be used in lieu of a bottom bolt with some automatic flush bolts</a:t>
            </a:r>
          </a:p>
          <a:p>
            <a:endParaRPr lang="en-US" dirty="0"/>
          </a:p>
          <a:p>
            <a:r>
              <a:rPr lang="en-US" dirty="0"/>
              <a:t>No hardware that would indicate an operable door, such as a dummy lever or push bar</a:t>
            </a:r>
          </a:p>
        </p:txBody>
      </p:sp>
      <p:pic>
        <p:nvPicPr>
          <p:cNvPr id="4" name="Picture 6" descr="http://www.activarcpg.com/sites/default/files/imagecache/product_large/product-images/3242.jpg"/>
          <p:cNvPicPr>
            <a:picLocks noChangeAspect="1" noChangeArrowheads="1"/>
          </p:cNvPicPr>
          <p:nvPr/>
        </p:nvPicPr>
        <p:blipFill rotWithShape="1">
          <a:blip r:embed="rId5" cstate="print"/>
          <a:srcRect l="1845" t="-369" r="8117" b="369"/>
          <a:stretch/>
        </p:blipFill>
        <p:spPr bwMode="auto">
          <a:xfrm>
            <a:off x="6138721" y="1295400"/>
            <a:ext cx="3005279" cy="3337748"/>
          </a:xfrm>
          <a:prstGeom prst="rect">
            <a:avLst/>
          </a:prstGeom>
          <a:noFill/>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 y="6176963"/>
            <a:ext cx="609600" cy="609600"/>
          </a:xfrm>
          <a:prstGeom prst="rect">
            <a:avLst/>
          </a:prstGeom>
        </p:spPr>
      </p:pic>
    </p:spTree>
    <p:extLst>
      <p:ext uri="{BB962C8B-B14F-4D97-AF65-F5344CB8AC3E}">
        <p14:creationId xmlns:p14="http://schemas.microsoft.com/office/powerpoint/2010/main" val="3465324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4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Automatic Flush Bolts and Coordinators</a:t>
            </a:r>
          </a:p>
        </p:txBody>
      </p:sp>
      <p:sp>
        <p:nvSpPr>
          <p:cNvPr id="3" name="Content Placeholder 2"/>
          <p:cNvSpPr>
            <a:spLocks noGrp="1"/>
          </p:cNvSpPr>
          <p:nvPr>
            <p:ph idx="1"/>
          </p:nvPr>
        </p:nvSpPr>
        <p:spPr>
          <a:xfrm>
            <a:off x="152400" y="1447800"/>
            <a:ext cx="8839200" cy="4583113"/>
          </a:xfrm>
        </p:spPr>
        <p:txBody>
          <a:bodyPr/>
          <a:lstStyle/>
          <a:p>
            <a:r>
              <a:rPr lang="en-US" dirty="0"/>
              <a:t>Automatic flush bolts are projected by the active door leaf</a:t>
            </a:r>
          </a:p>
          <a:p>
            <a:endParaRPr lang="en-US" dirty="0"/>
          </a:p>
          <a:p>
            <a:r>
              <a:rPr lang="en-US" dirty="0"/>
              <a:t>Coordinator required for doors with automatic flush bolts – inactive leaf must close first</a:t>
            </a:r>
          </a:p>
        </p:txBody>
      </p:sp>
      <p:pic>
        <p:nvPicPr>
          <p:cNvPr id="5" name="Picture 3"/>
          <p:cNvPicPr>
            <a:picLocks noChangeAspect="1" noChangeArrowheads="1"/>
          </p:cNvPicPr>
          <p:nvPr/>
        </p:nvPicPr>
        <p:blipFill>
          <a:blip r:embed="rId5" cstate="print"/>
          <a:srcRect/>
          <a:stretch>
            <a:fillRect/>
          </a:stretch>
        </p:blipFill>
        <p:spPr bwMode="auto">
          <a:xfrm>
            <a:off x="193405" y="4811713"/>
            <a:ext cx="9028083" cy="895951"/>
          </a:xfrm>
          <a:prstGeom prst="rect">
            <a:avLst/>
          </a:prstGeom>
          <a:noFill/>
          <a:ln w="9525">
            <a:noFill/>
            <a:miter lim="800000"/>
            <a:headEnd/>
            <a:tailEnd/>
          </a:ln>
        </p:spPr>
      </p:pic>
      <p:pic>
        <p:nvPicPr>
          <p:cNvPr id="6" name="Picture 5"/>
          <p:cNvPicPr>
            <a:picLocks noChangeAspect="1" noChangeArrowheads="1"/>
          </p:cNvPicPr>
          <p:nvPr/>
        </p:nvPicPr>
        <p:blipFill rotWithShape="1">
          <a:blip r:embed="rId6" cstate="print"/>
          <a:srcRect t="4829"/>
          <a:stretch/>
        </p:blipFill>
        <p:spPr bwMode="auto">
          <a:xfrm>
            <a:off x="5433340" y="2754313"/>
            <a:ext cx="3024860" cy="2090165"/>
          </a:xfrm>
          <a:prstGeom prst="rect">
            <a:avLst/>
          </a:prstGeom>
          <a:noFill/>
          <a:ln w="9525">
            <a:noFill/>
            <a:miter lim="800000"/>
            <a:headEnd/>
            <a:tailEnd/>
          </a:ln>
        </p:spPr>
      </p:pic>
      <p:sp>
        <p:nvSpPr>
          <p:cNvPr id="7" name="Content Placeholder 2"/>
          <p:cNvSpPr txBox="1">
            <a:spLocks/>
          </p:cNvSpPr>
          <p:nvPr/>
        </p:nvSpPr>
        <p:spPr>
          <a:xfrm>
            <a:off x="197486" y="3211513"/>
            <a:ext cx="4831714" cy="1944617"/>
          </a:xfrm>
          <a:prstGeom prst="rect">
            <a:avLst/>
          </a:prstGeom>
        </p:spPr>
        <p:txBody>
          <a:bodyPr vert="horz" lIns="91440" tIns="45720" rIns="91440" bIns="45720" rtlCol="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7338" indent="-287338"/>
            <a:r>
              <a:rPr lang="en-US" sz="2000" dirty="0"/>
              <a:t>Bar-type coordinator (below) mounts on the underside of the frame head;  gravity coordinator (right) mounts on  face of frame head</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200" y="6248400"/>
            <a:ext cx="609600" cy="609600"/>
          </a:xfrm>
          <a:prstGeom prst="rect">
            <a:avLst/>
          </a:prstGeom>
        </p:spPr>
      </p:pic>
    </p:spTree>
    <p:extLst>
      <p:ext uri="{BB962C8B-B14F-4D97-AF65-F5344CB8AC3E}">
        <p14:creationId xmlns:p14="http://schemas.microsoft.com/office/powerpoint/2010/main" val="384077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80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Astragals</a:t>
            </a:r>
          </a:p>
        </p:txBody>
      </p:sp>
      <p:sp>
        <p:nvSpPr>
          <p:cNvPr id="3" name="Content Placeholder 2"/>
          <p:cNvSpPr>
            <a:spLocks noGrp="1"/>
          </p:cNvSpPr>
          <p:nvPr>
            <p:ph idx="1"/>
          </p:nvPr>
        </p:nvSpPr>
        <p:spPr>
          <a:xfrm>
            <a:off x="152400" y="1441052"/>
            <a:ext cx="4578523" cy="4735912"/>
          </a:xfrm>
        </p:spPr>
        <p:txBody>
          <a:bodyPr>
            <a:normAutofit/>
          </a:bodyPr>
          <a:lstStyle/>
          <a:p>
            <a:r>
              <a:rPr lang="en-US" dirty="0"/>
              <a:t>Overlapping astragal not mandatory for every fire door</a:t>
            </a:r>
          </a:p>
          <a:p>
            <a:endParaRPr lang="en-US" dirty="0"/>
          </a:p>
          <a:p>
            <a:r>
              <a:rPr lang="en-US" dirty="0"/>
              <a:t>May be required by manufacturer’s listings</a:t>
            </a:r>
          </a:p>
          <a:p>
            <a:endParaRPr lang="en-US" dirty="0"/>
          </a:p>
          <a:p>
            <a:r>
              <a:rPr lang="en-US" dirty="0"/>
              <a:t>Projection of approximately ¾ inch when astragal is required</a:t>
            </a:r>
          </a:p>
          <a:p>
            <a:endParaRPr lang="en-US" dirty="0"/>
          </a:p>
          <a:p>
            <a:r>
              <a:rPr lang="en-US" dirty="0"/>
              <a:t>Astragal must not restrict egress </a:t>
            </a:r>
          </a:p>
          <a:p>
            <a:endParaRPr lang="en-US" dirty="0"/>
          </a:p>
          <a:p>
            <a:r>
              <a:rPr lang="en-US" dirty="0"/>
              <a:t>Coordinator may be required</a:t>
            </a:r>
          </a:p>
        </p:txBody>
      </p:sp>
      <p:grpSp>
        <p:nvGrpSpPr>
          <p:cNvPr id="9" name="Group 8"/>
          <p:cNvGrpSpPr/>
          <p:nvPr/>
        </p:nvGrpSpPr>
        <p:grpSpPr>
          <a:xfrm>
            <a:off x="4479011" y="1441051"/>
            <a:ext cx="4463512" cy="1683149"/>
            <a:chOff x="4510007" y="1825625"/>
            <a:chExt cx="4463512" cy="1683149"/>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0007" y="1825625"/>
              <a:ext cx="4463512" cy="1568919"/>
            </a:xfrm>
            <a:prstGeom prst="rect">
              <a:avLst/>
            </a:prstGeom>
          </p:spPr>
        </p:pic>
        <p:sp>
          <p:nvSpPr>
            <p:cNvPr id="6" name="TextBox 5"/>
            <p:cNvSpPr txBox="1"/>
            <p:nvPr/>
          </p:nvSpPr>
          <p:spPr>
            <a:xfrm>
              <a:off x="5785778" y="3108664"/>
              <a:ext cx="2405595" cy="400110"/>
            </a:xfrm>
            <a:prstGeom prst="rect">
              <a:avLst/>
            </a:prstGeom>
            <a:noFill/>
          </p:spPr>
          <p:txBody>
            <a:bodyPr wrap="none" rtlCol="0">
              <a:spAutoFit/>
            </a:bodyPr>
            <a:lstStyle/>
            <a:p>
              <a:pPr algn="ctr"/>
              <a:r>
                <a:rPr lang="en-US" sz="2000" b="1" dirty="0">
                  <a:solidFill>
                    <a:srgbClr val="FF0000"/>
                  </a:solidFill>
                </a:rPr>
                <a:t>Overlapping Astragal</a:t>
              </a:r>
            </a:p>
          </p:txBody>
        </p:sp>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64993" y="3657600"/>
            <a:ext cx="4277530" cy="1298436"/>
          </a:xfrm>
          <a:prstGeom prst="rect">
            <a:avLst/>
          </a:prstGeom>
        </p:spPr>
      </p:pic>
      <p:sp>
        <p:nvSpPr>
          <p:cNvPr id="7" name="TextBox 6"/>
          <p:cNvSpPr txBox="1"/>
          <p:nvPr/>
        </p:nvSpPr>
        <p:spPr>
          <a:xfrm>
            <a:off x="5513069" y="5027894"/>
            <a:ext cx="2705356" cy="707886"/>
          </a:xfrm>
          <a:prstGeom prst="rect">
            <a:avLst/>
          </a:prstGeom>
          <a:noFill/>
        </p:spPr>
        <p:txBody>
          <a:bodyPr wrap="none" rtlCol="0">
            <a:spAutoFit/>
          </a:bodyPr>
          <a:lstStyle/>
          <a:p>
            <a:pPr algn="ctr"/>
            <a:r>
              <a:rPr lang="en-US" sz="2000" b="1" dirty="0">
                <a:solidFill>
                  <a:srgbClr val="FF0000"/>
                </a:solidFill>
              </a:rPr>
              <a:t>Split Astragal</a:t>
            </a:r>
          </a:p>
          <a:p>
            <a:pPr algn="ctr"/>
            <a:r>
              <a:rPr lang="en-US" sz="2000" b="1" dirty="0">
                <a:solidFill>
                  <a:srgbClr val="FF0000"/>
                </a:solidFill>
              </a:rPr>
              <a:t>Meeting Stile Gasketing</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00763"/>
            <a:ext cx="609600" cy="609600"/>
          </a:xfrm>
          <a:prstGeom prst="rect">
            <a:avLst/>
          </a:prstGeom>
        </p:spPr>
      </p:pic>
    </p:spTree>
    <p:extLst>
      <p:ext uri="{BB962C8B-B14F-4D97-AF65-F5344CB8AC3E}">
        <p14:creationId xmlns:p14="http://schemas.microsoft.com/office/powerpoint/2010/main" val="9588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45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b="1" dirty="0"/>
              <a:t>Hinges</a:t>
            </a:r>
          </a:p>
        </p:txBody>
      </p:sp>
      <p:sp>
        <p:nvSpPr>
          <p:cNvPr id="2" name="Content Placeholder 1"/>
          <p:cNvSpPr>
            <a:spLocks noGrp="1"/>
          </p:cNvSpPr>
          <p:nvPr>
            <p:ph idx="1"/>
          </p:nvPr>
        </p:nvSpPr>
        <p:spPr>
          <a:xfrm>
            <a:off x="152400" y="1524000"/>
            <a:ext cx="6096000" cy="4772186"/>
          </a:xfrm>
        </p:spPr>
        <p:txBody>
          <a:bodyPr>
            <a:normAutofit/>
          </a:bodyPr>
          <a:lstStyle/>
          <a:p>
            <a:pPr marL="342900" indent="-342900"/>
            <a:r>
              <a:rPr lang="en-US" dirty="0"/>
              <a:t>Steel base material, ball bearing type, or listed for use on a fire door</a:t>
            </a:r>
          </a:p>
          <a:p>
            <a:pPr marL="342900" indent="-342900"/>
            <a:endParaRPr lang="en-US" dirty="0"/>
          </a:p>
          <a:p>
            <a:pPr marL="342900" indent="-342900"/>
            <a:r>
              <a:rPr lang="en-US" dirty="0"/>
              <a:t>2 hinges for the first 60 inches of door height, 1 additional hinge for each additional 30 inches of door height, or portion thereof</a:t>
            </a:r>
          </a:p>
          <a:p>
            <a:pPr marL="342900" indent="-342900"/>
            <a:endParaRPr lang="en-US" dirty="0"/>
          </a:p>
          <a:p>
            <a:pPr marL="342900" indent="-342900"/>
            <a:r>
              <a:rPr lang="en-US" dirty="0"/>
              <a:t>Spring hinges - doors maximum of 3 feet wide and 7 feet high, or as tested</a:t>
            </a:r>
          </a:p>
          <a:p>
            <a:pPr marL="342900" indent="-342900"/>
            <a:endParaRPr lang="en-US" dirty="0"/>
          </a:p>
          <a:p>
            <a:pPr marL="342900" indent="-342900"/>
            <a:r>
              <a:rPr lang="en-US" dirty="0"/>
              <a:t>NFPA 80-2013 - length of continuous hinges must be within 1 inch of the door height</a:t>
            </a:r>
          </a:p>
          <a:p>
            <a:pPr marL="342900" indent="-342900"/>
            <a:endParaRPr lang="en-US" sz="2400" dirty="0"/>
          </a:p>
          <a:p>
            <a:endParaRPr lang="en-US" dirty="0"/>
          </a:p>
        </p:txBody>
      </p:sp>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3728" r="13783"/>
          <a:stretch/>
        </p:blipFill>
        <p:spPr>
          <a:xfrm>
            <a:off x="6062219" y="1686732"/>
            <a:ext cx="2818309" cy="2885268"/>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067586"/>
            <a:ext cx="609600" cy="609600"/>
          </a:xfrm>
          <a:prstGeom prst="rect">
            <a:avLst/>
          </a:prstGeom>
        </p:spPr>
      </p:pic>
    </p:spTree>
    <p:extLst>
      <p:ext uri="{BB962C8B-B14F-4D97-AF65-F5344CB8AC3E}">
        <p14:creationId xmlns:p14="http://schemas.microsoft.com/office/powerpoint/2010/main" val="213029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35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Pivots</a:t>
            </a:r>
          </a:p>
        </p:txBody>
      </p:sp>
      <p:sp>
        <p:nvSpPr>
          <p:cNvPr id="3" name="Content Placeholder 2"/>
          <p:cNvSpPr>
            <a:spLocks noGrp="1"/>
          </p:cNvSpPr>
          <p:nvPr>
            <p:ph idx="1"/>
          </p:nvPr>
        </p:nvSpPr>
        <p:spPr>
          <a:xfrm>
            <a:off x="304800" y="1241465"/>
            <a:ext cx="6172200" cy="5235535"/>
          </a:xfrm>
        </p:spPr>
        <p:txBody>
          <a:bodyPr>
            <a:normAutofit/>
          </a:bodyPr>
          <a:lstStyle/>
          <a:p>
            <a:pPr marL="342900" indent="-342900">
              <a:buFont typeface="Arial" panose="020B0604020202020204" pitchFamily="34" charset="0"/>
              <a:buChar char="•"/>
            </a:pPr>
            <a:r>
              <a:rPr lang="en-US" dirty="0"/>
              <a:t>New in the 2013 edition: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With top and bottom pivots:</a:t>
            </a:r>
          </a:p>
          <a:p>
            <a:pPr marL="685800" lvl="1" indent="-342900"/>
            <a:r>
              <a:rPr lang="en-US" dirty="0"/>
              <a:t>1 intermediate pivot for doors up to 90 inches in height</a:t>
            </a:r>
          </a:p>
          <a:p>
            <a:pPr marL="685800" lvl="1" indent="-342900"/>
            <a:r>
              <a:rPr lang="en-US" dirty="0"/>
              <a:t>For doors over 90 inches in height, 1 additional intermediate pivot for each 30 inches of door height or fraction thereof</a:t>
            </a:r>
          </a:p>
        </p:txBody>
      </p:sp>
      <p:pic>
        <p:nvPicPr>
          <p:cNvPr id="4" name="Picture 3"/>
          <p:cNvPicPr>
            <a:picLocks noChangeAspect="1"/>
          </p:cNvPicPr>
          <p:nvPr/>
        </p:nvPicPr>
        <p:blipFill>
          <a:blip r:embed="rId5"/>
          <a:stretch>
            <a:fillRect/>
          </a:stretch>
        </p:blipFill>
        <p:spPr>
          <a:xfrm>
            <a:off x="6567418" y="1219200"/>
            <a:ext cx="2251117" cy="2667000"/>
          </a:xfrm>
          <a:prstGeom prst="rect">
            <a:avLst/>
          </a:prstGeom>
        </p:spPr>
      </p:pic>
      <p:sp>
        <p:nvSpPr>
          <p:cNvPr id="5" name="Content Placeholder 2"/>
          <p:cNvSpPr txBox="1">
            <a:spLocks/>
          </p:cNvSpPr>
          <p:nvPr/>
        </p:nvSpPr>
        <p:spPr>
          <a:xfrm>
            <a:off x="152400" y="4327071"/>
            <a:ext cx="8991600" cy="193637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2900" indent="-342900"/>
            <a:r>
              <a:rPr lang="en-US" sz="2000" dirty="0"/>
              <a:t>With only intermediate pivots - no top and bottom pivot set:</a:t>
            </a:r>
          </a:p>
          <a:p>
            <a:pPr marL="688975" lvl="2" indent="-342900"/>
            <a:r>
              <a:rPr lang="en-US" sz="2000" dirty="0"/>
              <a:t>2 intermediate pivots for door leaves up to 60 inches in height</a:t>
            </a:r>
          </a:p>
          <a:p>
            <a:pPr marL="688975" lvl="2" indent="-342900"/>
            <a:r>
              <a:rPr lang="en-US" sz="2000" dirty="0"/>
              <a:t>1 additional intermediate pivot for each 30 inches of door height or fraction thereof</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094713"/>
            <a:ext cx="609600" cy="609600"/>
          </a:xfrm>
          <a:prstGeom prst="rect">
            <a:avLst/>
          </a:prstGeom>
        </p:spPr>
      </p:pic>
    </p:spTree>
    <p:extLst>
      <p:ext uri="{BB962C8B-B14F-4D97-AF65-F5344CB8AC3E}">
        <p14:creationId xmlns:p14="http://schemas.microsoft.com/office/powerpoint/2010/main" val="1312805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803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Common Locations: Stairwells</a:t>
            </a:r>
          </a:p>
        </p:txBody>
      </p:sp>
      <p:sp>
        <p:nvSpPr>
          <p:cNvPr id="3" name="Content Placeholder 2"/>
          <p:cNvSpPr>
            <a:spLocks noGrp="1"/>
          </p:cNvSpPr>
          <p:nvPr>
            <p:ph idx="1"/>
          </p:nvPr>
        </p:nvSpPr>
        <p:spPr>
          <a:xfrm>
            <a:off x="152399" y="1371600"/>
            <a:ext cx="6172201" cy="5339166"/>
          </a:xfrm>
        </p:spPr>
        <p:txBody>
          <a:bodyPr>
            <a:normAutofit/>
          </a:bodyPr>
          <a:lstStyle/>
          <a:p>
            <a:r>
              <a:rPr lang="en-US" dirty="0"/>
              <a:t>Stairwell doors are typically fire door assemblies</a:t>
            </a:r>
          </a:p>
          <a:p>
            <a:endParaRPr lang="en-US" dirty="0"/>
          </a:p>
          <a:p>
            <a:r>
              <a:rPr lang="en-US" dirty="0"/>
              <a:t>Stairwell door protects the stair enclosure as a means of egress</a:t>
            </a:r>
          </a:p>
          <a:p>
            <a:endParaRPr lang="en-US" dirty="0"/>
          </a:p>
          <a:p>
            <a:r>
              <a:rPr lang="en-US" dirty="0"/>
              <a:t>450-degree temperature rise fire doors may be required for some stairwells – typically in non-</a:t>
            </a:r>
            <a:r>
              <a:rPr lang="en-US" dirty="0" err="1"/>
              <a:t>sprinklered</a:t>
            </a:r>
            <a:r>
              <a:rPr lang="en-US" dirty="0"/>
              <a:t> buildings</a:t>
            </a:r>
          </a:p>
          <a:p>
            <a:endParaRPr lang="en-US" dirty="0"/>
          </a:p>
          <a:p>
            <a:r>
              <a:rPr lang="en-US" dirty="0"/>
              <a:t>Heat transfer is reduced for safe evacuation </a:t>
            </a:r>
          </a:p>
        </p:txBody>
      </p:sp>
      <p:pic>
        <p:nvPicPr>
          <p:cNvPr id="2052" name="Picture 4" descr="C:\Users\Scott\AppData\Local\Temp\SNAGHTML31906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0771" y="1371600"/>
            <a:ext cx="2350829" cy="445826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399" y="6172200"/>
            <a:ext cx="609600" cy="609600"/>
          </a:xfrm>
          <a:prstGeom prst="rect">
            <a:avLst/>
          </a:prstGeom>
        </p:spPr>
      </p:pic>
    </p:spTree>
    <p:extLst>
      <p:ext uri="{BB962C8B-B14F-4D97-AF65-F5344CB8AC3E}">
        <p14:creationId xmlns:p14="http://schemas.microsoft.com/office/powerpoint/2010/main" val="3979493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65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Fasteners</a:t>
            </a:r>
            <a:r>
              <a:rPr lang="en-US" baseline="0" dirty="0"/>
              <a:t> </a:t>
            </a:r>
            <a:endParaRPr lang="en-US" dirty="0"/>
          </a:p>
        </p:txBody>
      </p:sp>
      <p:sp>
        <p:nvSpPr>
          <p:cNvPr id="3" name="Content Placeholder 2"/>
          <p:cNvSpPr>
            <a:spLocks noGrp="1"/>
          </p:cNvSpPr>
          <p:nvPr>
            <p:ph idx="1"/>
          </p:nvPr>
        </p:nvSpPr>
        <p:spPr>
          <a:xfrm>
            <a:off x="381000" y="1600200"/>
            <a:ext cx="5943599" cy="3962400"/>
          </a:xfrm>
        </p:spPr>
        <p:txBody>
          <a:bodyPr/>
          <a:lstStyle/>
          <a:p>
            <a:pPr lvl="0"/>
            <a:r>
              <a:rPr lang="en-US" dirty="0"/>
              <a:t>Install hardware with fasteners supplied by manufacturer, unless alternative fasteners are allowed</a:t>
            </a:r>
          </a:p>
          <a:p>
            <a:pPr lvl="0"/>
            <a:endParaRPr lang="en-US" dirty="0"/>
          </a:p>
          <a:p>
            <a:pPr lvl="0"/>
            <a:r>
              <a:rPr lang="en-US" dirty="0"/>
              <a:t>Thru-bolts may be required unless doors have special internal reinforcement or blocking</a:t>
            </a:r>
          </a:p>
          <a:p>
            <a:pPr lvl="0"/>
            <a:endParaRPr lang="en-US" dirty="0"/>
          </a:p>
          <a:p>
            <a:pPr lvl="0"/>
            <a:r>
              <a:rPr lang="en-US" dirty="0"/>
              <a:t>Specific requirements for fasteners for some products in NFPA 80</a:t>
            </a:r>
          </a:p>
        </p:txBody>
      </p:sp>
      <p:pic>
        <p:nvPicPr>
          <p:cNvPr id="4"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t="18658"/>
          <a:stretch/>
        </p:blipFill>
        <p:spPr>
          <a:xfrm>
            <a:off x="6531748" y="4038600"/>
            <a:ext cx="1854932" cy="2011793"/>
          </a:xfrm>
          <a:prstGeom prst="rect">
            <a:avLst/>
          </a:prstGeom>
          <a:ln>
            <a:solidFill>
              <a:schemeClr val="tx1"/>
            </a:solidFill>
          </a:ln>
          <a:effectLst>
            <a:outerShdw blurRad="50800" dist="38100" dir="2700000" algn="tl" rotWithShape="0">
              <a:prstClr val="black">
                <a:alpha val="40000"/>
              </a:prstClr>
            </a:outerShdw>
          </a:effectLst>
        </p:spPr>
      </p:pic>
      <p:pic>
        <p:nvPicPr>
          <p:cNvPr id="5" name="Picture 2" descr="http://idighardware.com/wordpress/wp-content/uploads/2013/10/Hinge-Edge.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942" t="20534" r="8128" b="11705"/>
          <a:stretch/>
        </p:blipFill>
        <p:spPr bwMode="auto">
          <a:xfrm>
            <a:off x="6553200" y="1266078"/>
            <a:ext cx="1833480" cy="236135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 y="6088493"/>
            <a:ext cx="609600" cy="609600"/>
          </a:xfrm>
          <a:prstGeom prst="rect">
            <a:avLst/>
          </a:prstGeom>
        </p:spPr>
      </p:pic>
    </p:spTree>
    <p:extLst>
      <p:ext uri="{BB962C8B-B14F-4D97-AF65-F5344CB8AC3E}">
        <p14:creationId xmlns:p14="http://schemas.microsoft.com/office/powerpoint/2010/main" val="2642265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50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b="1" dirty="0"/>
              <a:t>Clearance and Undercut</a:t>
            </a:r>
          </a:p>
        </p:txBody>
      </p:sp>
      <p:sp>
        <p:nvSpPr>
          <p:cNvPr id="101379" name="Rectangle 3"/>
          <p:cNvSpPr>
            <a:spLocks noGrp="1" noChangeArrowheads="1"/>
          </p:cNvSpPr>
          <p:nvPr>
            <p:ph idx="1"/>
          </p:nvPr>
        </p:nvSpPr>
        <p:spPr>
          <a:xfrm>
            <a:off x="152400" y="1449133"/>
            <a:ext cx="5791200" cy="4805363"/>
          </a:xfrm>
        </p:spPr>
        <p:txBody>
          <a:bodyPr>
            <a:normAutofit/>
          </a:bodyPr>
          <a:lstStyle/>
          <a:p>
            <a:pPr marL="342900" indent="-342900">
              <a:buFont typeface="Arial" pitchFamily="34" charset="0"/>
              <a:buChar char="•"/>
            </a:pPr>
            <a:r>
              <a:rPr lang="en-US" dirty="0"/>
              <a:t>Clearance limited by NFPA 80:</a:t>
            </a:r>
          </a:p>
          <a:p>
            <a:pPr marL="342900" indent="-342900">
              <a:buFont typeface="Arial" pitchFamily="34" charset="0"/>
              <a:buChar char="•"/>
            </a:pPr>
            <a:endParaRPr lang="en-US" dirty="0"/>
          </a:p>
          <a:p>
            <a:pPr lvl="1" indent="-342900">
              <a:buFont typeface="Arial" pitchFamily="34" charset="0"/>
              <a:buChar char="•"/>
            </a:pPr>
            <a:r>
              <a:rPr lang="en-US" dirty="0"/>
              <a:t>Bottom of door, 3/4 inch maximum, 3/8 inch maximum if bottom of door is more than 38 inches above the floor (ie. counter shutter, chute door)</a:t>
            </a:r>
          </a:p>
          <a:p>
            <a:pPr marL="342900" indent="-342900">
              <a:buFont typeface="Arial" pitchFamily="34" charset="0"/>
              <a:buChar char="•"/>
            </a:pPr>
            <a:endParaRPr lang="en-US" dirty="0"/>
          </a:p>
          <a:p>
            <a:pPr lvl="1" indent="-342900">
              <a:buFont typeface="Arial" pitchFamily="34" charset="0"/>
              <a:buChar char="•"/>
            </a:pPr>
            <a:r>
              <a:rPr lang="en-US" dirty="0"/>
              <a:t>Hollow Metal Door - head, jambs, and meeting stiles: 1/8 inch +/- 1/16 inch</a:t>
            </a:r>
          </a:p>
          <a:p>
            <a:pPr marL="342900" indent="-342900">
              <a:buFont typeface="Arial" pitchFamily="34" charset="0"/>
              <a:buChar char="•"/>
            </a:pPr>
            <a:endParaRPr lang="en-US" dirty="0"/>
          </a:p>
          <a:p>
            <a:pPr lvl="1" indent="-342900">
              <a:buFont typeface="Arial" pitchFamily="34" charset="0"/>
              <a:buChar char="•"/>
            </a:pPr>
            <a:r>
              <a:rPr lang="en-US" dirty="0"/>
              <a:t>Wood Door - head, jambs, and meeting stiles of wood doors 1/8 inch, max</a:t>
            </a:r>
          </a:p>
        </p:txBody>
      </p:sp>
      <p:pic>
        <p:nvPicPr>
          <p:cNvPr id="61442" name="Picture 2" descr="http://idighardware.com/wordpress/wp-content/uploads/2012/04/Door-Gaps.jpg"/>
          <p:cNvPicPr>
            <a:picLocks noChangeAspect="1" noChangeArrowheads="1"/>
          </p:cNvPicPr>
          <p:nvPr/>
        </p:nvPicPr>
        <p:blipFill rotWithShape="1">
          <a:blip r:embed="rId5" cstate="print"/>
          <a:srcRect l="11776"/>
          <a:stretch/>
        </p:blipFill>
        <p:spPr bwMode="auto">
          <a:xfrm>
            <a:off x="6145172" y="1449133"/>
            <a:ext cx="2569155" cy="3884867"/>
          </a:xfrm>
          <a:prstGeom prst="rect">
            <a:avLst/>
          </a:prstGeom>
          <a:ln>
            <a:solidFill>
              <a:schemeClr val="tx1"/>
            </a:solidFill>
          </a:ln>
          <a:effectLst>
            <a:outerShdw blurRad="50800" dist="38100" dir="2700000" algn="tl" rotWithShape="0">
              <a:prstClr val="black">
                <a:alpha val="40000"/>
              </a:prstClr>
            </a:out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096000"/>
            <a:ext cx="609600" cy="609600"/>
          </a:xfrm>
          <a:prstGeom prst="rect">
            <a:avLst/>
          </a:prstGeom>
        </p:spPr>
      </p:pic>
    </p:spTree>
    <p:extLst>
      <p:ext uri="{BB962C8B-B14F-4D97-AF65-F5344CB8AC3E}">
        <p14:creationId xmlns:p14="http://schemas.microsoft.com/office/powerpoint/2010/main" val="86525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1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Line 016 bottom"/>
          <p:cNvPicPr>
            <a:picLocks noChangeAspect="1" noChangeArrowheads="1"/>
          </p:cNvPicPr>
          <p:nvPr/>
        </p:nvPicPr>
        <p:blipFill>
          <a:blip r:embed="rId5" cstate="print"/>
          <a:srcRect/>
          <a:stretch>
            <a:fillRect/>
          </a:stretch>
        </p:blipFill>
        <p:spPr bwMode="auto">
          <a:xfrm>
            <a:off x="0" y="0"/>
            <a:ext cx="9144000" cy="6859588"/>
          </a:xfrm>
          <a:prstGeom prst="rect">
            <a:avLst/>
          </a:prstGeom>
          <a:noFill/>
          <a:ln w="9525">
            <a:noFill/>
            <a:miter lim="800000"/>
            <a:headEnd/>
            <a:tailEnd/>
          </a:ln>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7973" y="6017763"/>
            <a:ext cx="609600" cy="609600"/>
          </a:xfrm>
          <a:prstGeom prst="rect">
            <a:avLst/>
          </a:prstGeom>
        </p:spPr>
      </p:pic>
    </p:spTree>
    <p:extLst>
      <p:ext uri="{BB962C8B-B14F-4D97-AF65-F5344CB8AC3E}">
        <p14:creationId xmlns:p14="http://schemas.microsoft.com/office/powerpoint/2010/main" val="2458892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5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Clearances and Undercuts</a:t>
            </a:r>
          </a:p>
        </p:txBody>
      </p:sp>
      <p:sp>
        <p:nvSpPr>
          <p:cNvPr id="3" name="Content Placeholder 2"/>
          <p:cNvSpPr>
            <a:spLocks noGrp="1"/>
          </p:cNvSpPr>
          <p:nvPr>
            <p:ph idx="1"/>
          </p:nvPr>
        </p:nvSpPr>
        <p:spPr>
          <a:xfrm>
            <a:off x="152400" y="1441168"/>
            <a:ext cx="4504495" cy="4735795"/>
          </a:xfrm>
        </p:spPr>
        <p:txBody>
          <a:bodyPr/>
          <a:lstStyle/>
          <a:p>
            <a:pPr lvl="0"/>
            <a:r>
              <a:rPr lang="en-US" dirty="0"/>
              <a:t>Doors with non-compliant clearances can not be repaired by adding standard gasketing products </a:t>
            </a:r>
          </a:p>
          <a:p>
            <a:pPr lvl="0"/>
            <a:endParaRPr lang="en-US" dirty="0"/>
          </a:p>
          <a:p>
            <a:pPr lvl="0"/>
            <a:r>
              <a:rPr lang="en-US" dirty="0"/>
              <a:t>Product must be specifically listed for use on a door with oversized clearances</a:t>
            </a:r>
            <a:endParaRPr lang="en-US" baseline="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9720" y="1441168"/>
            <a:ext cx="3430394" cy="2826032"/>
          </a:xfrm>
          <a:prstGeom prst="rect">
            <a:avLst/>
          </a:prstGeom>
          <a:ln>
            <a:solidFill>
              <a:schemeClr val="tx1"/>
            </a:solidFill>
          </a:ln>
          <a:effectLst>
            <a:outerShdw blurRad="50800" dist="38100" dir="2700000" algn="tl" rotWithShape="0">
              <a:prstClr val="black">
                <a:alpha val="40000"/>
              </a:prstClr>
            </a:outerShdw>
          </a:effectLst>
        </p:spPr>
      </p:pic>
      <p:sp>
        <p:nvSpPr>
          <p:cNvPr id="5" name="Up Arrow Callout 4"/>
          <p:cNvSpPr/>
          <p:nvPr/>
        </p:nvSpPr>
        <p:spPr>
          <a:xfrm>
            <a:off x="4897125" y="4419600"/>
            <a:ext cx="3789675" cy="1549831"/>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chemeClr val="tx1"/>
                </a:solidFill>
              </a:rPr>
              <a:t>Note limitations on fire rating, door material, and clearance dimension.</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450" y="6196013"/>
            <a:ext cx="609600" cy="609600"/>
          </a:xfrm>
          <a:prstGeom prst="rect">
            <a:avLst/>
          </a:prstGeom>
        </p:spPr>
      </p:pic>
    </p:spTree>
    <p:extLst>
      <p:ext uri="{BB962C8B-B14F-4D97-AF65-F5344CB8AC3E}">
        <p14:creationId xmlns:p14="http://schemas.microsoft.com/office/powerpoint/2010/main" val="35472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950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pPr eaLnBrk="1" hangingPunct="1"/>
            <a:r>
              <a:rPr lang="en-US" b="1" dirty="0"/>
              <a:t>Gasketing</a:t>
            </a:r>
          </a:p>
        </p:txBody>
      </p:sp>
      <p:sp>
        <p:nvSpPr>
          <p:cNvPr id="92163" name="Rectangle 3"/>
          <p:cNvSpPr>
            <a:spLocks noGrp="1" noChangeArrowheads="1"/>
          </p:cNvSpPr>
          <p:nvPr>
            <p:ph idx="1"/>
          </p:nvPr>
        </p:nvSpPr>
        <p:spPr>
          <a:xfrm>
            <a:off x="457200" y="1524000"/>
            <a:ext cx="5486400" cy="3733800"/>
          </a:xfrm>
        </p:spPr>
        <p:txBody>
          <a:bodyPr>
            <a:normAutofit/>
          </a:bodyPr>
          <a:lstStyle/>
          <a:p>
            <a:pPr marL="285750" indent="-285750" eaLnBrk="1" hangingPunct="1">
              <a:buFont typeface="Arial" pitchFamily="34" charset="0"/>
              <a:buChar char="•"/>
            </a:pPr>
            <a:r>
              <a:rPr lang="en-US" dirty="0"/>
              <a:t>Smoke and draft control doors must be tested for air infiltration in accordance with UL 1784</a:t>
            </a:r>
          </a:p>
          <a:p>
            <a:pPr marL="285750" indent="-285750"/>
            <a:r>
              <a:rPr lang="en-US" dirty="0"/>
              <a:t>Maximum air leakage rate limited by the IBC to 3.0 ft</a:t>
            </a:r>
            <a:r>
              <a:rPr lang="en-US" baseline="60000" dirty="0"/>
              <a:t>3</a:t>
            </a:r>
            <a:r>
              <a:rPr lang="en-US" dirty="0"/>
              <a:t>/min/ft</a:t>
            </a:r>
            <a:r>
              <a:rPr lang="en-US" baseline="60000" dirty="0"/>
              <a:t>2</a:t>
            </a:r>
            <a:r>
              <a:rPr lang="en-US" dirty="0"/>
              <a:t> of door opening</a:t>
            </a:r>
          </a:p>
          <a:p>
            <a:pPr marL="285750" indent="-285750"/>
            <a:r>
              <a:rPr lang="en-US" dirty="0"/>
              <a:t>Gasketing required to limit air infiltration to this level</a:t>
            </a:r>
          </a:p>
          <a:p>
            <a:pPr marL="285750" indent="-285750"/>
            <a:endParaRPr lang="en-US" dirty="0"/>
          </a:p>
          <a:p>
            <a:pPr marL="285750" indent="-285750" eaLnBrk="1" hangingPunct="1">
              <a:buFont typeface="Arial" pitchFamily="34" charset="0"/>
              <a:buChar char="•"/>
            </a:pPr>
            <a:endParaRPr lang="en-US" dirty="0"/>
          </a:p>
        </p:txBody>
      </p:sp>
      <p:pic>
        <p:nvPicPr>
          <p:cNvPr id="67586" name="Picture 2" descr="http://www.ironmongerydirect.co.uk/Images/Products/151826.jpg"/>
          <p:cNvPicPr>
            <a:picLocks noChangeAspect="1" noChangeArrowheads="1"/>
          </p:cNvPicPr>
          <p:nvPr/>
        </p:nvPicPr>
        <p:blipFill>
          <a:blip r:embed="rId5" cstate="print"/>
          <a:srcRect b="9589"/>
          <a:stretch>
            <a:fillRect/>
          </a:stretch>
        </p:blipFill>
        <p:spPr bwMode="auto">
          <a:xfrm>
            <a:off x="6134432" y="1371600"/>
            <a:ext cx="2697019" cy="2438400"/>
          </a:xfrm>
          <a:prstGeom prst="rect">
            <a:avLst/>
          </a:prstGeom>
          <a:ln>
            <a:solidFill>
              <a:schemeClr val="tx1"/>
            </a:solidFill>
          </a:ln>
          <a:effectLst>
            <a:outerShdw blurRad="50800" dist="38100" dir="2700000" algn="tl" rotWithShape="0">
              <a:prstClr val="black">
                <a:alpha val="40000"/>
              </a:prstClr>
            </a:outerShdw>
          </a:effectLst>
        </p:spPr>
      </p:pic>
      <p:sp>
        <p:nvSpPr>
          <p:cNvPr id="5" name="Rectangle 3"/>
          <p:cNvSpPr txBox="1">
            <a:spLocks noChangeArrowheads="1"/>
          </p:cNvSpPr>
          <p:nvPr/>
        </p:nvSpPr>
        <p:spPr>
          <a:xfrm>
            <a:off x="457200" y="3955941"/>
            <a:ext cx="8534400" cy="2673459"/>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85750" indent="-285750"/>
            <a:r>
              <a:rPr lang="en-US" sz="2000" dirty="0"/>
              <a:t>Gasketing and threshold products must be listed for use on a fire door assembly</a:t>
            </a:r>
          </a:p>
          <a:p>
            <a:pPr marL="285750" indent="-285750"/>
            <a:r>
              <a:rPr lang="en-US" sz="2000" dirty="0"/>
              <a:t>Bottom seals and thresholds are not required for fire doors in many locations, pressurized stairs may benefit from gasketing</a:t>
            </a:r>
          </a:p>
          <a:p>
            <a:pPr marL="285750" indent="-285750"/>
            <a:endParaRPr lang="en-US"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096000"/>
            <a:ext cx="609600" cy="609600"/>
          </a:xfrm>
          <a:prstGeom prst="rect">
            <a:avLst/>
          </a:prstGeom>
        </p:spPr>
      </p:pic>
    </p:spTree>
    <p:extLst>
      <p:ext uri="{BB962C8B-B14F-4D97-AF65-F5344CB8AC3E}">
        <p14:creationId xmlns:p14="http://schemas.microsoft.com/office/powerpoint/2010/main" val="3530627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415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Terminated Stops</a:t>
            </a:r>
          </a:p>
        </p:txBody>
      </p:sp>
      <p:sp>
        <p:nvSpPr>
          <p:cNvPr id="3" name="Content Placeholder 2"/>
          <p:cNvSpPr>
            <a:spLocks noGrp="1"/>
          </p:cNvSpPr>
          <p:nvPr>
            <p:ph idx="1"/>
          </p:nvPr>
        </p:nvSpPr>
        <p:spPr>
          <a:xfrm>
            <a:off x="152400" y="1600200"/>
            <a:ext cx="5943600" cy="4576763"/>
          </a:xfrm>
        </p:spPr>
        <p:txBody>
          <a:bodyPr>
            <a:normAutofit/>
          </a:bodyPr>
          <a:lstStyle/>
          <a:p>
            <a:r>
              <a:rPr lang="en-US" dirty="0"/>
              <a:t>Terminated stops are also called ‘sanitary stops’ or ‘hospital stops’</a:t>
            </a:r>
          </a:p>
          <a:p>
            <a:r>
              <a:rPr lang="en-US" dirty="0"/>
              <a:t>Purpose - reduce the number of corners for debris to accumulate </a:t>
            </a:r>
          </a:p>
          <a:p>
            <a:r>
              <a:rPr lang="en-US" dirty="0"/>
              <a:t>Often used in health care facilities</a:t>
            </a:r>
          </a:p>
          <a:p>
            <a:r>
              <a:rPr lang="en-US" dirty="0"/>
              <a:t>Not currently addressed in NFPA 80, but most manufacturers’ listings allow 6” terminated stops on fire door assemblies</a:t>
            </a:r>
          </a:p>
          <a:p>
            <a:r>
              <a:rPr lang="en-US" dirty="0"/>
              <a:t>UL 1784 does not measure air infiltration through the bottom 6 inches of the opening</a:t>
            </a:r>
          </a:p>
        </p:txBody>
      </p:sp>
      <p:pic>
        <p:nvPicPr>
          <p:cNvPr id="5" name="Picture 4"/>
          <p:cNvPicPr>
            <a:picLocks noChangeAspect="1"/>
          </p:cNvPicPr>
          <p:nvPr/>
        </p:nvPicPr>
        <p:blipFill>
          <a:blip r:embed="rId5"/>
          <a:stretch>
            <a:fillRect/>
          </a:stretch>
        </p:blipFill>
        <p:spPr>
          <a:xfrm>
            <a:off x="6248400" y="1600200"/>
            <a:ext cx="2446060" cy="41148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062663"/>
            <a:ext cx="609600" cy="609600"/>
          </a:xfrm>
          <a:prstGeom prst="rect">
            <a:avLst/>
          </a:prstGeom>
        </p:spPr>
      </p:pic>
    </p:spTree>
    <p:extLst>
      <p:ext uri="{BB962C8B-B14F-4D97-AF65-F5344CB8AC3E}">
        <p14:creationId xmlns:p14="http://schemas.microsoft.com/office/powerpoint/2010/main" val="388674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7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Protection Plates</a:t>
            </a:r>
          </a:p>
        </p:txBody>
      </p:sp>
      <p:sp>
        <p:nvSpPr>
          <p:cNvPr id="3" name="Content Placeholder 2"/>
          <p:cNvSpPr>
            <a:spLocks noGrp="1"/>
          </p:cNvSpPr>
          <p:nvPr>
            <p:ph idx="1"/>
          </p:nvPr>
        </p:nvSpPr>
        <p:spPr>
          <a:xfrm>
            <a:off x="0" y="1290637"/>
            <a:ext cx="5943600" cy="4881563"/>
          </a:xfrm>
        </p:spPr>
        <p:txBody>
          <a:bodyPr>
            <a:normAutofit/>
          </a:bodyPr>
          <a:lstStyle/>
          <a:p>
            <a:r>
              <a:rPr lang="en-US" dirty="0"/>
              <a:t>NFPA 80 limits the height of protection plates on fire doors:</a:t>
            </a:r>
          </a:p>
          <a:p>
            <a:pPr lvl="1"/>
            <a:endParaRPr lang="en-US" sz="1000" dirty="0"/>
          </a:p>
          <a:p>
            <a:pPr lvl="1"/>
            <a:r>
              <a:rPr lang="en-US" dirty="0"/>
              <a:t>Bottom 16 inches of the door - may be field-installed, no label required on plate </a:t>
            </a:r>
          </a:p>
          <a:p>
            <a:pPr marL="457200" lvl="1" indent="0">
              <a:buNone/>
            </a:pPr>
            <a:endParaRPr lang="en-US" dirty="0"/>
          </a:p>
          <a:p>
            <a:pPr lvl="1"/>
            <a:r>
              <a:rPr lang="en-US" dirty="0"/>
              <a:t>Installed under label service (at the factory or in an approved shop) – as allowed by the manufacturer’s listings</a:t>
            </a:r>
          </a:p>
          <a:p>
            <a:pPr lvl="1"/>
            <a:endParaRPr lang="en-US" dirty="0"/>
          </a:p>
          <a:p>
            <a:pPr lvl="1"/>
            <a:r>
              <a:rPr lang="en-US" dirty="0"/>
              <a:t>Field-installed plates mounted above the  bottom 16 inches of the door – must be labeled</a:t>
            </a:r>
          </a:p>
          <a:p>
            <a:pPr lvl="1"/>
            <a:endParaRPr lang="en-US" dirty="0"/>
          </a:p>
          <a:p>
            <a:pPr lvl="1"/>
            <a:endParaRPr lang="en-US" sz="18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3600" y="1371600"/>
            <a:ext cx="2899939" cy="3962400"/>
          </a:xfrm>
          <a:prstGeom prst="rect">
            <a:avLst/>
          </a:prstGeom>
          <a:ln>
            <a:solidFill>
              <a:schemeClr val="tx1"/>
            </a:solidFill>
          </a:ln>
          <a:effectLst>
            <a:outerShdw blurRad="50800" dist="38100" dir="2700000" algn="tl" rotWithShape="0">
              <a:prstClr val="black">
                <a:alpha val="40000"/>
              </a:prst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0" y="6172200"/>
            <a:ext cx="609600" cy="609600"/>
          </a:xfrm>
          <a:prstGeom prst="rect">
            <a:avLst/>
          </a:prstGeom>
        </p:spPr>
      </p:pic>
    </p:spTree>
    <p:extLst>
      <p:ext uri="{BB962C8B-B14F-4D97-AF65-F5344CB8AC3E}">
        <p14:creationId xmlns:p14="http://schemas.microsoft.com/office/powerpoint/2010/main" val="111026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851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Plant-</a:t>
            </a:r>
            <a:r>
              <a:rPr lang="en-US" b="1" dirty="0" err="1"/>
              <a:t>Ons</a:t>
            </a:r>
            <a:endParaRPr lang="en-US" b="1" dirty="0"/>
          </a:p>
        </p:txBody>
      </p:sp>
      <p:sp>
        <p:nvSpPr>
          <p:cNvPr id="3" name="Content Placeholder 2"/>
          <p:cNvSpPr>
            <a:spLocks noGrp="1"/>
          </p:cNvSpPr>
          <p:nvPr>
            <p:ph idx="1"/>
          </p:nvPr>
        </p:nvSpPr>
        <p:spPr>
          <a:xfrm>
            <a:off x="152400" y="1295400"/>
            <a:ext cx="5410200" cy="4351338"/>
          </a:xfrm>
        </p:spPr>
        <p:txBody>
          <a:bodyPr/>
          <a:lstStyle/>
          <a:p>
            <a:r>
              <a:rPr lang="en-US" dirty="0"/>
              <a:t>Plant-On: decorative trim applied to the face of a door </a:t>
            </a:r>
          </a:p>
          <a:p>
            <a:endParaRPr lang="en-US" dirty="0"/>
          </a:p>
          <a:p>
            <a:r>
              <a:rPr lang="en-US" dirty="0"/>
              <a:t>Consult door manufacturer to verify listing requirements before installing plant-</a:t>
            </a:r>
            <a:r>
              <a:rPr lang="en-US" dirty="0" err="1"/>
              <a:t>ons</a:t>
            </a:r>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9741" y="1295400"/>
            <a:ext cx="3109270" cy="4144499"/>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 y="3733800"/>
            <a:ext cx="2842540" cy="2131905"/>
          </a:xfrm>
          <a:prstGeom prst="rect">
            <a:avLst/>
          </a:prstGeom>
          <a:ln>
            <a:solidFill>
              <a:schemeClr val="tx1"/>
            </a:solidFill>
          </a:ln>
          <a:effectLst>
            <a:outerShdw blurRad="50800" dist="38100" dir="2700000" algn="tl" rotWithShape="0">
              <a:prstClr val="black">
                <a:alpha val="40000"/>
              </a:prst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 y="6172200"/>
            <a:ext cx="609600" cy="609600"/>
          </a:xfrm>
          <a:prstGeom prst="rect">
            <a:avLst/>
          </a:prstGeom>
        </p:spPr>
      </p:pic>
    </p:spTree>
    <p:extLst>
      <p:ext uri="{BB962C8B-B14F-4D97-AF65-F5344CB8AC3E}">
        <p14:creationId xmlns:p14="http://schemas.microsoft.com/office/powerpoint/2010/main" val="297892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25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Glazing</a:t>
            </a:r>
          </a:p>
        </p:txBody>
      </p:sp>
      <p:sp>
        <p:nvSpPr>
          <p:cNvPr id="3" name="Content Placeholder 2"/>
          <p:cNvSpPr>
            <a:spLocks noGrp="1"/>
          </p:cNvSpPr>
          <p:nvPr>
            <p:ph idx="1"/>
          </p:nvPr>
        </p:nvSpPr>
        <p:spPr>
          <a:xfrm>
            <a:off x="152400" y="1151449"/>
            <a:ext cx="4511275" cy="4792151"/>
          </a:xfrm>
        </p:spPr>
        <p:txBody>
          <a:bodyPr>
            <a:normAutofit/>
          </a:bodyPr>
          <a:lstStyle/>
          <a:p>
            <a:r>
              <a:rPr lang="en-US" dirty="0"/>
              <a:t>NFPA 80 - general limitations on the size and type of glazing allowed</a:t>
            </a:r>
          </a:p>
          <a:p>
            <a:endParaRPr lang="en-US" dirty="0"/>
          </a:p>
          <a:p>
            <a:r>
              <a:rPr lang="en-US" dirty="0"/>
              <a:t>Limited to the maximum area tested by the door or frame manufacturer, and the glazing manufacturer</a:t>
            </a:r>
          </a:p>
          <a:p>
            <a:endParaRPr lang="en-US" dirty="0"/>
          </a:p>
          <a:p>
            <a:r>
              <a:rPr lang="en-US" dirty="0"/>
              <a:t>Each piece of glazing must have a label or etching</a:t>
            </a:r>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25041"/>
          <a:stretch/>
        </p:blipFill>
        <p:spPr bwMode="auto">
          <a:xfrm>
            <a:off x="4663676" y="990599"/>
            <a:ext cx="4366759" cy="38858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77849" r="2536"/>
          <a:stretch/>
        </p:blipFill>
        <p:spPr bwMode="auto">
          <a:xfrm>
            <a:off x="4663675" y="4960493"/>
            <a:ext cx="4433829" cy="1196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 y="6156754"/>
            <a:ext cx="609600" cy="609600"/>
          </a:xfrm>
          <a:prstGeom prst="rect">
            <a:avLst/>
          </a:prstGeom>
        </p:spPr>
      </p:pic>
    </p:spTree>
    <p:extLst>
      <p:ext uri="{BB962C8B-B14F-4D97-AF65-F5344CB8AC3E}">
        <p14:creationId xmlns:p14="http://schemas.microsoft.com/office/powerpoint/2010/main" val="396875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0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Glazing</a:t>
            </a:r>
          </a:p>
        </p:txBody>
      </p:sp>
      <p:sp>
        <p:nvSpPr>
          <p:cNvPr id="3" name="Content Placeholder 2"/>
          <p:cNvSpPr>
            <a:spLocks noGrp="1"/>
          </p:cNvSpPr>
          <p:nvPr>
            <p:ph idx="1"/>
          </p:nvPr>
        </p:nvSpPr>
        <p:spPr>
          <a:xfrm>
            <a:off x="152400" y="1143000"/>
            <a:ext cx="8839200" cy="1828800"/>
          </a:xfrm>
        </p:spPr>
        <p:txBody>
          <a:bodyPr/>
          <a:lstStyle/>
          <a:p>
            <a:r>
              <a:rPr lang="en-US" dirty="0"/>
              <a:t>IBC requires glazing in doors, sidelights, and other hazardous areas to be impact-resistant</a:t>
            </a:r>
          </a:p>
          <a:p>
            <a:endParaRPr lang="en-US" dirty="0"/>
          </a:p>
          <a:p>
            <a:r>
              <a:rPr lang="en-US" dirty="0"/>
              <a:t>Glazing in fire doors was exempt from the impact requirements until the 2003 edition of the IBC</a:t>
            </a:r>
          </a:p>
        </p:txBody>
      </p:sp>
      <p:pic>
        <p:nvPicPr>
          <p:cNvPr id="5122" name="Picture 2" descr="http://idighardware.com/wordpress/wp-content/uploads/2013/01/SAFE-Wire-labe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6155" y="3276601"/>
            <a:ext cx="3993030" cy="2438400"/>
          </a:xfrm>
          <a:prstGeom prst="rect">
            <a:avLst/>
          </a:prstGeom>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9" name="Content Placeholder 2"/>
          <p:cNvSpPr txBox="1">
            <a:spLocks/>
          </p:cNvSpPr>
          <p:nvPr/>
        </p:nvSpPr>
        <p:spPr>
          <a:xfrm>
            <a:off x="152400" y="3344862"/>
            <a:ext cx="457200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39725" indent="-339725"/>
            <a:r>
              <a:rPr lang="en-US" sz="2000" dirty="0"/>
              <a:t>More than 2,000 accidents from non-impact-resistant traditional wired glass are reported in schools each year</a:t>
            </a:r>
          </a:p>
          <a:p>
            <a:pPr marL="339725" indent="-339725"/>
            <a:endParaRPr lang="en-US" sz="2000" dirty="0"/>
          </a:p>
          <a:p>
            <a:pPr marL="339725" indent="-339725"/>
            <a:r>
              <a:rPr lang="en-US" sz="2000" dirty="0"/>
              <a:t>Impact-resistant wired glass is available; each piece marked to indicate compliance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096000"/>
            <a:ext cx="609600" cy="609600"/>
          </a:xfrm>
          <a:prstGeom prst="rect">
            <a:avLst/>
          </a:prstGeom>
        </p:spPr>
      </p:pic>
    </p:spTree>
    <p:extLst>
      <p:ext uri="{BB962C8B-B14F-4D97-AF65-F5344CB8AC3E}">
        <p14:creationId xmlns:p14="http://schemas.microsoft.com/office/powerpoint/2010/main" val="265613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6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Common Locations: Residential Corridors</a:t>
            </a:r>
          </a:p>
        </p:txBody>
      </p:sp>
      <p:sp>
        <p:nvSpPr>
          <p:cNvPr id="3" name="Content Placeholder 2"/>
          <p:cNvSpPr>
            <a:spLocks noGrp="1"/>
          </p:cNvSpPr>
          <p:nvPr>
            <p:ph idx="1"/>
          </p:nvPr>
        </p:nvSpPr>
        <p:spPr>
          <a:xfrm>
            <a:off x="152400" y="1371601"/>
            <a:ext cx="5181600" cy="4805362"/>
          </a:xfrm>
        </p:spPr>
        <p:txBody>
          <a:bodyPr/>
          <a:lstStyle/>
          <a:p>
            <a:r>
              <a:rPr lang="en-US" dirty="0"/>
              <a:t>Dwelling units in a Residential occupancy (apartment building, hotel, or dormitory) usually have fire-rated entry doors</a:t>
            </a:r>
          </a:p>
          <a:p>
            <a:endParaRPr lang="en-US" dirty="0"/>
          </a:p>
          <a:p>
            <a:r>
              <a:rPr lang="en-US" dirty="0"/>
              <a:t>Helps to prevent fire from spreading beyond the unit where it began</a:t>
            </a:r>
          </a:p>
          <a:p>
            <a:endParaRPr lang="en-US" dirty="0"/>
          </a:p>
          <a:p>
            <a:r>
              <a:rPr lang="en-US" dirty="0"/>
              <a:t>Also protects corridor means of egress</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16695" r="24576"/>
          <a:stretch/>
        </p:blipFill>
        <p:spPr>
          <a:xfrm>
            <a:off x="5457482" y="1253521"/>
            <a:ext cx="3314560" cy="4232879"/>
          </a:xfrm>
          <a:prstGeom prst="rect">
            <a:avLst/>
          </a:prstGeom>
          <a:ln>
            <a:solidFill>
              <a:schemeClr val="tx1"/>
            </a:solidFill>
          </a:ln>
          <a:effectLst>
            <a:outerShdw blurRad="50800" dist="38100" dir="2700000" algn="tl" rotWithShape="0">
              <a:prstClr val="black">
                <a:alpha val="40000"/>
              </a:prstClr>
            </a:outerShdw>
          </a:effec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 y="6248400"/>
            <a:ext cx="609600" cy="609600"/>
          </a:xfrm>
          <a:prstGeom prst="rect">
            <a:avLst/>
          </a:prstGeom>
        </p:spPr>
      </p:pic>
    </p:spTree>
    <p:extLst>
      <p:ext uri="{BB962C8B-B14F-4D97-AF65-F5344CB8AC3E}">
        <p14:creationId xmlns:p14="http://schemas.microsoft.com/office/powerpoint/2010/main" val="156331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40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Signage</a:t>
            </a:r>
          </a:p>
        </p:txBody>
      </p:sp>
      <p:sp>
        <p:nvSpPr>
          <p:cNvPr id="3" name="Content Placeholder 2"/>
          <p:cNvSpPr>
            <a:spLocks noGrp="1"/>
          </p:cNvSpPr>
          <p:nvPr>
            <p:ph idx="1"/>
          </p:nvPr>
        </p:nvSpPr>
        <p:spPr>
          <a:xfrm>
            <a:off x="152400" y="1524000"/>
            <a:ext cx="5029200" cy="4576763"/>
          </a:xfrm>
        </p:spPr>
        <p:txBody>
          <a:bodyPr>
            <a:normAutofit/>
          </a:bodyPr>
          <a:lstStyle/>
          <a:p>
            <a:r>
              <a:rPr lang="en-US" dirty="0"/>
              <a:t>Does not exceed 5% of the door face</a:t>
            </a:r>
          </a:p>
          <a:p>
            <a:endParaRPr lang="en-US" dirty="0"/>
          </a:p>
          <a:p>
            <a:r>
              <a:rPr lang="en-US" dirty="0"/>
              <a:t>Must not impair door operation</a:t>
            </a:r>
          </a:p>
          <a:p>
            <a:endParaRPr lang="en-US" dirty="0"/>
          </a:p>
          <a:p>
            <a:r>
              <a:rPr lang="en-US" dirty="0"/>
              <a:t>No signage on glass or glazing</a:t>
            </a:r>
          </a:p>
          <a:p>
            <a:endParaRPr lang="en-US" dirty="0"/>
          </a:p>
          <a:p>
            <a:r>
              <a:rPr lang="en-US" dirty="0"/>
              <a:t>Attached with adhesive, never with mechanical attachments such as screws or nails</a:t>
            </a:r>
          </a:p>
          <a:p>
            <a:endParaRPr lang="en-US" dirty="0"/>
          </a:p>
          <a:p>
            <a:r>
              <a:rPr lang="en-US" dirty="0"/>
              <a:t>Sign at right is non-compliant – installed with screws</a:t>
            </a:r>
          </a:p>
        </p:txBody>
      </p:sp>
      <p:pic>
        <p:nvPicPr>
          <p:cNvPr id="5" name="Picture 4"/>
          <p:cNvPicPr>
            <a:picLocks noChangeAspect="1"/>
          </p:cNvPicPr>
          <p:nvPr/>
        </p:nvPicPr>
        <p:blipFill>
          <a:blip r:embed="rId5"/>
          <a:stretch>
            <a:fillRect/>
          </a:stretch>
        </p:blipFill>
        <p:spPr>
          <a:xfrm>
            <a:off x="5562600" y="1524000"/>
            <a:ext cx="3108703" cy="338909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76963"/>
            <a:ext cx="609600" cy="609600"/>
          </a:xfrm>
          <a:prstGeom prst="rect">
            <a:avLst/>
          </a:prstGeom>
        </p:spPr>
      </p:pic>
    </p:spTree>
    <p:extLst>
      <p:ext uri="{BB962C8B-B14F-4D97-AF65-F5344CB8AC3E}">
        <p14:creationId xmlns:p14="http://schemas.microsoft.com/office/powerpoint/2010/main" val="16546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1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b="1" dirty="0"/>
              <a:t>Job-Site Preparations / Field Modifications</a:t>
            </a:r>
          </a:p>
        </p:txBody>
      </p:sp>
      <p:sp>
        <p:nvSpPr>
          <p:cNvPr id="96259" name="Rectangle 3"/>
          <p:cNvSpPr>
            <a:spLocks noGrp="1" noChangeArrowheads="1"/>
          </p:cNvSpPr>
          <p:nvPr>
            <p:ph idx="1"/>
          </p:nvPr>
        </p:nvSpPr>
        <p:spPr>
          <a:xfrm>
            <a:off x="134679" y="1600200"/>
            <a:ext cx="5656521" cy="4324350"/>
          </a:xfrm>
        </p:spPr>
        <p:txBody>
          <a:bodyPr>
            <a:normAutofit/>
          </a:bodyPr>
          <a:lstStyle/>
          <a:p>
            <a:r>
              <a:rPr lang="en-US" dirty="0"/>
              <a:t>Job-site preparations:</a:t>
            </a:r>
          </a:p>
          <a:p>
            <a:pPr lvl="1"/>
            <a:r>
              <a:rPr lang="en-US" dirty="0"/>
              <a:t>Holes for hardware up to 1 inch in diameter </a:t>
            </a:r>
          </a:p>
          <a:p>
            <a:pPr lvl="1"/>
            <a:r>
              <a:rPr lang="en-US" dirty="0"/>
              <a:t>Cylinder holes may be of any size</a:t>
            </a:r>
          </a:p>
          <a:p>
            <a:pPr lvl="1"/>
            <a:r>
              <a:rPr lang="en-US" dirty="0"/>
              <a:t>Maximum 3/4 inch undercutting if acceptable to the door manufacturer.</a:t>
            </a:r>
          </a:p>
          <a:p>
            <a:pPr marL="342900" lvl="1" indent="0">
              <a:buNone/>
            </a:pPr>
            <a:endParaRPr lang="en-US" dirty="0"/>
          </a:p>
        </p:txBody>
      </p:sp>
      <p:sp>
        <p:nvSpPr>
          <p:cNvPr id="7" name="Rectangle 3"/>
          <p:cNvSpPr txBox="1">
            <a:spLocks noChangeArrowheads="1"/>
          </p:cNvSpPr>
          <p:nvPr/>
        </p:nvSpPr>
        <p:spPr>
          <a:xfrm>
            <a:off x="-19050" y="4170886"/>
            <a:ext cx="8605338" cy="1772714"/>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1"/>
            <a:r>
              <a:rPr lang="en-US" sz="2000" dirty="0"/>
              <a:t>Field modifications beyond the allowable job-site modifications; advance approval needed from listing laboratory</a:t>
            </a:r>
          </a:p>
          <a:p>
            <a:pPr lvl="1"/>
            <a:endParaRPr lang="en-US" sz="2000" dirty="0"/>
          </a:p>
          <a:p>
            <a:pPr lvl="1"/>
            <a:r>
              <a:rPr lang="en-US" sz="2000" dirty="0"/>
              <a:t>Assembly may need to be relabeled in the field if other alterations are made</a:t>
            </a:r>
          </a:p>
          <a:p>
            <a:pPr lvl="1"/>
            <a:endParaRPr lang="en-US" dirty="0"/>
          </a:p>
        </p:txBody>
      </p:sp>
      <p:pic>
        <p:nvPicPr>
          <p:cNvPr id="2" name="Picture 1"/>
          <p:cNvPicPr>
            <a:picLocks noChangeAspect="1"/>
          </p:cNvPicPr>
          <p:nvPr/>
        </p:nvPicPr>
        <p:blipFill>
          <a:blip r:embed="rId5"/>
          <a:stretch>
            <a:fillRect/>
          </a:stretch>
        </p:blipFill>
        <p:spPr>
          <a:xfrm>
            <a:off x="5906439" y="1404522"/>
            <a:ext cx="2679849" cy="2597932"/>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50132"/>
            <a:ext cx="609600" cy="609600"/>
          </a:xfrm>
          <a:prstGeom prst="rect">
            <a:avLst/>
          </a:prstGeom>
        </p:spPr>
      </p:pic>
    </p:spTree>
    <p:extLst>
      <p:ext uri="{BB962C8B-B14F-4D97-AF65-F5344CB8AC3E}">
        <p14:creationId xmlns:p14="http://schemas.microsoft.com/office/powerpoint/2010/main" val="154580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8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24000"/>
            <a:ext cx="5334000" cy="4576763"/>
          </a:xfrm>
        </p:spPr>
        <p:txBody>
          <a:bodyPr/>
          <a:lstStyle/>
          <a:p>
            <a:r>
              <a:rPr lang="en-US" dirty="0"/>
              <a:t>When material is removed from a fire door or frame, the holes must be:</a:t>
            </a:r>
          </a:p>
          <a:p>
            <a:pPr lvl="1"/>
            <a:r>
              <a:rPr lang="en-US" dirty="0"/>
              <a:t>filled with steel fasteners</a:t>
            </a:r>
          </a:p>
          <a:p>
            <a:pPr lvl="1"/>
            <a:r>
              <a:rPr lang="en-US" dirty="0"/>
              <a:t>filled with the same material as the door or frame, or </a:t>
            </a:r>
          </a:p>
          <a:p>
            <a:pPr lvl="1"/>
            <a:r>
              <a:rPr lang="en-US" dirty="0"/>
              <a:t>filled with a material approved for that use</a:t>
            </a:r>
          </a:p>
          <a:p>
            <a:endParaRPr lang="en-US" dirty="0"/>
          </a:p>
          <a:p>
            <a:r>
              <a:rPr lang="en-US" dirty="0"/>
              <a:t>Intended to apply to fastener holes</a:t>
            </a:r>
          </a:p>
          <a:p>
            <a:endParaRPr lang="en-US" dirty="0"/>
          </a:p>
          <a:p>
            <a:r>
              <a:rPr lang="en-US" dirty="0"/>
              <a:t>Consult the door or frame manufacturer for holes that are not fastener holes</a:t>
            </a:r>
          </a:p>
        </p:txBody>
      </p:sp>
      <p:sp>
        <p:nvSpPr>
          <p:cNvPr id="4" name="Rectangle 2"/>
          <p:cNvSpPr>
            <a:spLocks noGrp="1" noChangeArrowheads="1"/>
          </p:cNvSpPr>
          <p:nvPr>
            <p:ph type="title"/>
          </p:nvPr>
        </p:nvSpPr>
        <p:spPr/>
        <p:txBody>
          <a:bodyPr/>
          <a:lstStyle/>
          <a:p>
            <a:r>
              <a:rPr lang="en-US" b="1" dirty="0"/>
              <a:t>Job-Site Preparations / Field Modifications</a:t>
            </a:r>
          </a:p>
        </p:txBody>
      </p:sp>
      <p:pic>
        <p:nvPicPr>
          <p:cNvPr id="2" name="Picture 1"/>
          <p:cNvPicPr>
            <a:picLocks noChangeAspect="1"/>
          </p:cNvPicPr>
          <p:nvPr/>
        </p:nvPicPr>
        <p:blipFill>
          <a:blip r:embed="rId5"/>
          <a:stretch>
            <a:fillRect/>
          </a:stretch>
        </p:blipFill>
        <p:spPr>
          <a:xfrm>
            <a:off x="5943600" y="1447800"/>
            <a:ext cx="2514600" cy="4556023"/>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00763"/>
            <a:ext cx="609600" cy="609600"/>
          </a:xfrm>
          <a:prstGeom prst="rect">
            <a:avLst/>
          </a:prstGeom>
        </p:spPr>
      </p:pic>
    </p:spTree>
    <p:extLst>
      <p:ext uri="{BB962C8B-B14F-4D97-AF65-F5344CB8AC3E}">
        <p14:creationId xmlns:p14="http://schemas.microsoft.com/office/powerpoint/2010/main" val="425950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70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b="1" dirty="0"/>
              <a:t>Fire Door Assembly Inspection</a:t>
            </a:r>
          </a:p>
        </p:txBody>
      </p:sp>
      <p:sp>
        <p:nvSpPr>
          <p:cNvPr id="115715" name="Rectangle 3"/>
          <p:cNvSpPr>
            <a:spLocks noGrp="1" noChangeArrowheads="1"/>
          </p:cNvSpPr>
          <p:nvPr>
            <p:ph idx="1"/>
          </p:nvPr>
        </p:nvSpPr>
        <p:spPr>
          <a:xfrm>
            <a:off x="152400" y="1450662"/>
            <a:ext cx="8839199" cy="4492938"/>
          </a:xfrm>
        </p:spPr>
        <p:txBody>
          <a:bodyPr>
            <a:normAutofit/>
          </a:bodyPr>
          <a:lstStyle/>
          <a:p>
            <a:r>
              <a:rPr lang="en-US" dirty="0"/>
              <a:t>Past codes required fire doors to be kept code-compliant condition</a:t>
            </a:r>
          </a:p>
          <a:p>
            <a:endParaRPr lang="en-US" dirty="0"/>
          </a:p>
          <a:p>
            <a:r>
              <a:rPr lang="en-US" dirty="0"/>
              <a:t>Many existing assemblies are deficient</a:t>
            </a:r>
          </a:p>
          <a:p>
            <a:endParaRPr lang="en-US" dirty="0"/>
          </a:p>
          <a:p>
            <a:r>
              <a:rPr lang="en-US" dirty="0"/>
              <a:t>Annual inspection required added to the 2007 edition of NFPA 80</a:t>
            </a:r>
          </a:p>
          <a:p>
            <a:endParaRPr lang="en-US" dirty="0"/>
          </a:p>
          <a:p>
            <a:r>
              <a:rPr lang="en-US" dirty="0"/>
              <a:t>2013 edition requires fire doors to be inspected by a Qualified Person </a:t>
            </a:r>
            <a:r>
              <a:rPr lang="en-US" u="sng" dirty="0"/>
              <a:t>after installation </a:t>
            </a:r>
            <a:r>
              <a:rPr lang="en-US" dirty="0"/>
              <a:t>and </a:t>
            </a:r>
            <a:r>
              <a:rPr lang="en-US" u="sng" dirty="0"/>
              <a:t>after maintenance work</a:t>
            </a:r>
            <a:r>
              <a:rPr lang="en-US" dirty="0"/>
              <a:t>, </a:t>
            </a:r>
            <a:r>
              <a:rPr lang="en-US" u="sng" dirty="0"/>
              <a:t>in addition to annually</a:t>
            </a:r>
            <a:r>
              <a:rPr lang="en-US" dirty="0"/>
              <a:t>.  </a:t>
            </a:r>
          </a:p>
          <a:p>
            <a:endParaRPr lang="en-US" dirty="0"/>
          </a:p>
          <a:p>
            <a:r>
              <a:rPr lang="en-US" dirty="0"/>
              <a:t>Inspections are required when a fire code references the 2007 edition or a subsequent edition of NFPA 80</a:t>
            </a:r>
            <a:endParaRPr lang="en-US" sz="1800" dirty="0"/>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22805">
            <a:off x="6646507" y="894758"/>
            <a:ext cx="2448016" cy="42314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 y="6172200"/>
            <a:ext cx="609600" cy="609600"/>
          </a:xfrm>
          <a:prstGeom prst="rect">
            <a:avLst/>
          </a:prstGeom>
        </p:spPr>
      </p:pic>
    </p:spTree>
    <p:extLst>
      <p:ext uri="{BB962C8B-B14F-4D97-AF65-F5344CB8AC3E}">
        <p14:creationId xmlns:p14="http://schemas.microsoft.com/office/powerpoint/2010/main" val="19219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0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b="1" dirty="0"/>
              <a:t>Fire Door Assembly Inspection</a:t>
            </a:r>
          </a:p>
        </p:txBody>
      </p:sp>
      <p:sp>
        <p:nvSpPr>
          <p:cNvPr id="115715" name="Rectangle 3"/>
          <p:cNvSpPr>
            <a:spLocks noGrp="1" noChangeArrowheads="1"/>
          </p:cNvSpPr>
          <p:nvPr>
            <p:ph idx="1"/>
          </p:nvPr>
        </p:nvSpPr>
        <p:spPr>
          <a:xfrm>
            <a:off x="152400" y="1450661"/>
            <a:ext cx="8839200" cy="4726302"/>
          </a:xfrm>
        </p:spPr>
        <p:txBody>
          <a:bodyPr/>
          <a:lstStyle/>
          <a:p>
            <a:r>
              <a:rPr lang="en-US" dirty="0"/>
              <a:t>Responsibility of the building owner or property manager</a:t>
            </a:r>
          </a:p>
          <a:p>
            <a:endParaRPr lang="en-US" dirty="0"/>
          </a:p>
          <a:p>
            <a:r>
              <a:rPr lang="en-US" dirty="0"/>
              <a:t>Documentation is reviewed by the AHJ</a:t>
            </a:r>
          </a:p>
          <a:p>
            <a:endParaRPr lang="en-US" dirty="0"/>
          </a:p>
          <a:p>
            <a:r>
              <a:rPr lang="en-US" dirty="0"/>
              <a:t>Functional testing ensures door will be closed and latched during a fire</a:t>
            </a:r>
          </a:p>
          <a:p>
            <a:endParaRPr lang="en-US" dirty="0"/>
          </a:p>
          <a:p>
            <a:r>
              <a:rPr lang="en-US" dirty="0"/>
              <a:t>Operational testing of automatic-closing doors </a:t>
            </a:r>
          </a:p>
          <a:p>
            <a:endParaRPr lang="en-US" dirty="0"/>
          </a:p>
          <a:p>
            <a:r>
              <a:rPr lang="en-US" dirty="0"/>
              <a:t>Deficiencies noted must be repaired “without delay”</a:t>
            </a:r>
          </a:p>
          <a:p>
            <a:endParaRPr lang="en-US" dirty="0"/>
          </a:p>
          <a:p>
            <a:r>
              <a:rPr lang="en-US" dirty="0"/>
              <a:t>2007 and 2010 editions of NFPA 80 - 11 inspection criteria; 2013 edition - 13 inspection criteria</a:t>
            </a:r>
            <a:br>
              <a:rPr lang="en-US" dirty="0"/>
            </a:br>
            <a:r>
              <a:rPr lang="en-US" dirty="0"/>
              <a:t>                                                                          (</a:t>
            </a:r>
            <a:r>
              <a:rPr lang="en-US" i="1" dirty="0"/>
              <a:t>continued on next slide</a:t>
            </a:r>
            <a:r>
              <a:rPr lang="en-US" dirty="0"/>
              <a:t>)</a:t>
            </a:r>
          </a:p>
          <a:p>
            <a:endParaRPr lang="en-US"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22805">
            <a:off x="6646507" y="894758"/>
            <a:ext cx="2448016" cy="42314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3350" y="6157913"/>
            <a:ext cx="609600" cy="609600"/>
          </a:xfrm>
          <a:prstGeom prst="rect">
            <a:avLst/>
          </a:prstGeom>
        </p:spPr>
      </p:pic>
    </p:spTree>
    <p:extLst>
      <p:ext uri="{BB962C8B-B14F-4D97-AF65-F5344CB8AC3E}">
        <p14:creationId xmlns:p14="http://schemas.microsoft.com/office/powerpoint/2010/main" val="19161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38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b="1" dirty="0"/>
              <a:t>Fire Door Assembly Inspection</a:t>
            </a:r>
          </a:p>
        </p:txBody>
      </p:sp>
      <p:sp>
        <p:nvSpPr>
          <p:cNvPr id="115715" name="Rectangle 3"/>
          <p:cNvSpPr>
            <a:spLocks noGrp="1" noChangeArrowheads="1"/>
          </p:cNvSpPr>
          <p:nvPr>
            <p:ph idx="1"/>
          </p:nvPr>
        </p:nvSpPr>
        <p:spPr>
          <a:xfrm>
            <a:off x="152400" y="1219200"/>
            <a:ext cx="8839200" cy="4738689"/>
          </a:xfrm>
        </p:spPr>
        <p:txBody>
          <a:bodyPr>
            <a:normAutofit/>
          </a:bodyPr>
          <a:lstStyle/>
          <a:p>
            <a:pPr marL="342900" indent="-342900"/>
            <a:r>
              <a:rPr lang="en-US" dirty="0"/>
              <a:t>Label visible and legible</a:t>
            </a:r>
          </a:p>
          <a:p>
            <a:pPr marL="342900" indent="-342900"/>
            <a:endParaRPr lang="en-US" dirty="0"/>
          </a:p>
          <a:p>
            <a:pPr marL="342900" indent="-342900"/>
            <a:r>
              <a:rPr lang="en-US" dirty="0"/>
              <a:t>Glazing, vision kits, glazing beads securely fastened</a:t>
            </a:r>
          </a:p>
          <a:p>
            <a:pPr marL="342900" indent="-342900"/>
            <a:endParaRPr lang="en-US" dirty="0"/>
          </a:p>
          <a:p>
            <a:pPr marL="342900" indent="-342900"/>
            <a:r>
              <a:rPr lang="en-US" dirty="0"/>
              <a:t>Door, frame, hinges, hardware, threshold, secure, aligned, in working order, no damage</a:t>
            </a:r>
          </a:p>
          <a:p>
            <a:pPr marL="342900" indent="-342900"/>
            <a:endParaRPr lang="en-US" dirty="0"/>
          </a:p>
          <a:p>
            <a:pPr marL="342900" indent="-342900"/>
            <a:r>
              <a:rPr lang="en-US" dirty="0"/>
              <a:t>Clearances within acceptable limits</a:t>
            </a:r>
          </a:p>
          <a:p>
            <a:pPr marL="342900" indent="-342900"/>
            <a:endParaRPr lang="en-US" dirty="0"/>
          </a:p>
          <a:p>
            <a:pPr marL="342900" indent="-342900"/>
            <a:r>
              <a:rPr lang="en-US" dirty="0"/>
              <a:t>No field modifications outside of what is allowed by NFPA 80</a:t>
            </a:r>
          </a:p>
          <a:p>
            <a:pPr marL="342900" indent="-342900"/>
            <a:endParaRPr lang="en-US" dirty="0"/>
          </a:p>
          <a:p>
            <a:pPr marL="342900" indent="-342900"/>
            <a:r>
              <a:rPr lang="en-US" dirty="0"/>
              <a:t>Signage meets requirements of NFPA 80</a:t>
            </a:r>
          </a:p>
          <a:p>
            <a:endParaRPr lang="en-US" sz="1800"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222805">
            <a:off x="6646507" y="894758"/>
            <a:ext cx="2448016" cy="423144"/>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248400"/>
            <a:ext cx="609600" cy="609600"/>
          </a:xfrm>
          <a:prstGeom prst="rect">
            <a:avLst/>
          </a:prstGeom>
        </p:spPr>
      </p:pic>
    </p:spTree>
    <p:extLst>
      <p:ext uri="{BB962C8B-B14F-4D97-AF65-F5344CB8AC3E}">
        <p14:creationId xmlns:p14="http://schemas.microsoft.com/office/powerpoint/2010/main" val="356124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85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Specification Tips</a:t>
            </a:r>
          </a:p>
        </p:txBody>
      </p:sp>
      <p:sp>
        <p:nvSpPr>
          <p:cNvPr id="3" name="Content Placeholder 2"/>
          <p:cNvSpPr>
            <a:spLocks noGrp="1"/>
          </p:cNvSpPr>
          <p:nvPr>
            <p:ph idx="1"/>
          </p:nvPr>
        </p:nvSpPr>
        <p:spPr>
          <a:xfrm>
            <a:off x="152400" y="1371600"/>
            <a:ext cx="8839200" cy="4583113"/>
          </a:xfrm>
        </p:spPr>
        <p:txBody>
          <a:bodyPr>
            <a:normAutofit/>
          </a:bodyPr>
          <a:lstStyle/>
          <a:p>
            <a:r>
              <a:rPr lang="en-US" dirty="0"/>
              <a:t>Be aware of the NFPA 80 requirements</a:t>
            </a:r>
          </a:p>
          <a:p>
            <a:r>
              <a:rPr lang="en-US" dirty="0"/>
              <a:t>Verify specified manufacturers can provide the specified products.</a:t>
            </a:r>
          </a:p>
          <a:p>
            <a:r>
              <a:rPr lang="en-US" dirty="0"/>
              <a:t>Construction labels must be approved by the AHJ</a:t>
            </a:r>
          </a:p>
          <a:p>
            <a:r>
              <a:rPr lang="en-US" dirty="0"/>
              <a:t>For modifications of existing fire doors, alterations may need to be approved in advance by the listing laboratory or the doors and frames may have to be relabeled in the field</a:t>
            </a:r>
          </a:p>
          <a:p>
            <a:r>
              <a:rPr lang="en-US" dirty="0"/>
              <a:t>Specifications should clearly state whether openings are to be fire-protection-rated (UL 10C or NFPA 252) or fire-resistance-rated (ASTM E119 or UL 263)</a:t>
            </a:r>
          </a:p>
          <a:p>
            <a:r>
              <a:rPr lang="en-US" dirty="0"/>
              <a:t>The post-installation fire door assembly inspection is an important benefit for the Owner, and should be included in the specification</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500" y="6215743"/>
            <a:ext cx="609600" cy="609600"/>
          </a:xfrm>
          <a:prstGeom prst="rect">
            <a:avLst/>
          </a:prstGeom>
        </p:spPr>
      </p:pic>
    </p:spTree>
    <p:extLst>
      <p:ext uri="{BB962C8B-B14F-4D97-AF65-F5344CB8AC3E}">
        <p14:creationId xmlns:p14="http://schemas.microsoft.com/office/powerpoint/2010/main" val="340347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670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Additional Resources</a:t>
            </a:r>
          </a:p>
        </p:txBody>
      </p:sp>
      <p:sp>
        <p:nvSpPr>
          <p:cNvPr id="3" name="Content Placeholder 2"/>
          <p:cNvSpPr>
            <a:spLocks noGrp="1"/>
          </p:cNvSpPr>
          <p:nvPr>
            <p:ph idx="1"/>
          </p:nvPr>
        </p:nvSpPr>
        <p:spPr>
          <a:xfrm>
            <a:off x="152400" y="1371600"/>
            <a:ext cx="8839200" cy="4583113"/>
          </a:xfrm>
        </p:spPr>
        <p:txBody>
          <a:bodyPr/>
          <a:lstStyle/>
          <a:p>
            <a:r>
              <a:rPr lang="en-US" dirty="0"/>
              <a:t>Steel Door Institute (SDI) – </a:t>
            </a:r>
            <a:r>
              <a:rPr lang="en-US" dirty="0">
                <a:hlinkClick r:id="rId5"/>
              </a:rPr>
              <a:t>www.steeldoor.org</a:t>
            </a:r>
            <a:endParaRPr lang="en-US" dirty="0"/>
          </a:p>
          <a:p>
            <a:endParaRPr lang="en-US" dirty="0"/>
          </a:p>
          <a:p>
            <a:r>
              <a:rPr lang="en-US" dirty="0"/>
              <a:t>National Fire Protection Association (NFPA) – </a:t>
            </a:r>
            <a:r>
              <a:rPr lang="en-US" dirty="0">
                <a:hlinkClick r:id="rId6"/>
              </a:rPr>
              <a:t>www.NFPA.org</a:t>
            </a:r>
            <a:endParaRPr lang="en-US" dirty="0"/>
          </a:p>
          <a:p>
            <a:endParaRPr lang="en-US" dirty="0"/>
          </a:p>
          <a:p>
            <a:r>
              <a:rPr lang="en-US" dirty="0"/>
              <a:t>International Code Council (ICC) – </a:t>
            </a:r>
            <a:r>
              <a:rPr lang="en-US" dirty="0">
                <a:hlinkClick r:id="rId7"/>
              </a:rPr>
              <a:t>www.ICCSAFE.org</a:t>
            </a:r>
            <a:endParaRPr lang="en-US" dirty="0"/>
          </a:p>
          <a:p>
            <a:endParaRPr lang="en-US" dirty="0"/>
          </a:p>
          <a:p>
            <a:r>
              <a:rPr lang="en-US" dirty="0"/>
              <a:t>Underwriters Laboratories (UL) – </a:t>
            </a:r>
            <a:r>
              <a:rPr lang="en-US" dirty="0">
                <a:hlinkClick r:id="rId8"/>
              </a:rPr>
              <a:t>www.UL.com</a:t>
            </a:r>
            <a:endParaRPr lang="en-US" dirty="0"/>
          </a:p>
          <a:p>
            <a:endParaRPr lang="en-US" dirty="0"/>
          </a:p>
          <a:p>
            <a:r>
              <a:rPr lang="en-US" dirty="0"/>
              <a:t>Intertek Testing Service (ITS) – </a:t>
            </a:r>
            <a:r>
              <a:rPr lang="en-US" dirty="0">
                <a:hlinkClick r:id="rId9"/>
              </a:rPr>
              <a:t>www.Intertek.com</a:t>
            </a:r>
            <a:endParaRPr lang="en-US" dirty="0"/>
          </a:p>
          <a:p>
            <a:endParaRPr lang="en-US" dirty="0"/>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46957" y="6096000"/>
            <a:ext cx="609600" cy="609600"/>
          </a:xfrm>
          <a:prstGeom prst="rect">
            <a:avLst/>
          </a:prstGeom>
        </p:spPr>
      </p:pic>
    </p:spTree>
    <p:extLst>
      <p:ext uri="{BB962C8B-B14F-4D97-AF65-F5344CB8AC3E}">
        <p14:creationId xmlns:p14="http://schemas.microsoft.com/office/powerpoint/2010/main" val="32388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60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extBox 6"/>
          <p:cNvSpPr txBox="1">
            <a:spLocks noChangeArrowheads="1"/>
          </p:cNvSpPr>
          <p:nvPr/>
        </p:nvSpPr>
        <p:spPr bwMode="auto">
          <a:xfrm>
            <a:off x="76200" y="6400800"/>
            <a:ext cx="1524000" cy="38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88D2AC8A-0173-4E95-AB42-6A53A7AB5738}" type="slidenum">
              <a:rPr lang="en-US"/>
              <a:pPr algn="r" eaLnBrk="1" hangingPunct="1"/>
              <a:t>68</a:t>
            </a:fld>
            <a:endParaRPr lang="en-US" dirty="0"/>
          </a:p>
        </p:txBody>
      </p:sp>
      <p:sp>
        <p:nvSpPr>
          <p:cNvPr id="7" name="Rectangle 3"/>
          <p:cNvSpPr txBox="1">
            <a:spLocks noChangeArrowheads="1"/>
          </p:cNvSpPr>
          <p:nvPr/>
        </p:nvSpPr>
        <p:spPr bwMode="auto">
          <a:xfrm>
            <a:off x="6540500" y="1482437"/>
            <a:ext cx="2438400" cy="2479963"/>
          </a:xfrm>
          <a:prstGeom prst="rect">
            <a:avLst/>
          </a:prstGeom>
          <a:solidFill>
            <a:schemeClr val="bg2"/>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l" eaLnBrk="1" hangingPunct="1">
              <a:lnSpc>
                <a:spcPct val="125000"/>
              </a:lnSpc>
            </a:pPr>
            <a:r>
              <a:rPr lang="en-US" sz="1600" b="1" kern="0" dirty="0">
                <a:solidFill>
                  <a:schemeClr val="bg1"/>
                </a:solidFill>
              </a:rPr>
              <a:t>Steel Door Institute</a:t>
            </a:r>
            <a:br>
              <a:rPr lang="en-US" sz="1600" b="1" kern="0" dirty="0">
                <a:solidFill>
                  <a:schemeClr val="bg1"/>
                </a:solidFill>
              </a:rPr>
            </a:br>
            <a:r>
              <a:rPr lang="en-US" sz="1400" b="1" kern="0" dirty="0">
                <a:solidFill>
                  <a:schemeClr val="bg1"/>
                </a:solidFill>
              </a:rPr>
              <a:t>30200 Detroit Road</a:t>
            </a:r>
            <a:br>
              <a:rPr lang="en-US" sz="1400" b="1" kern="0" dirty="0">
                <a:solidFill>
                  <a:schemeClr val="bg1"/>
                </a:solidFill>
              </a:rPr>
            </a:br>
            <a:r>
              <a:rPr lang="en-US" sz="1400" b="1" kern="0" dirty="0">
                <a:solidFill>
                  <a:schemeClr val="bg1"/>
                </a:solidFill>
              </a:rPr>
              <a:t>Westlake, Ohio 44145</a:t>
            </a:r>
          </a:p>
          <a:p>
            <a:pPr algn="l" eaLnBrk="1" hangingPunct="1">
              <a:lnSpc>
                <a:spcPct val="125000"/>
              </a:lnSpc>
            </a:pPr>
            <a:endParaRPr lang="en-US" sz="1200" b="1" kern="0" dirty="0">
              <a:solidFill>
                <a:schemeClr val="bg1"/>
              </a:solidFill>
            </a:endParaRPr>
          </a:p>
          <a:p>
            <a:pPr algn="l" eaLnBrk="1" hangingPunct="1">
              <a:lnSpc>
                <a:spcPct val="125000"/>
              </a:lnSpc>
            </a:pPr>
            <a:r>
              <a:rPr lang="en-US" sz="1400" b="1" kern="0" dirty="0">
                <a:solidFill>
                  <a:schemeClr val="bg1"/>
                </a:solidFill>
              </a:rPr>
              <a:t>www.steeldoor.org</a:t>
            </a:r>
            <a:br>
              <a:rPr lang="en-US" sz="1400" b="1" kern="0" dirty="0">
                <a:solidFill>
                  <a:schemeClr val="bg1"/>
                </a:solidFill>
              </a:rPr>
            </a:br>
            <a:br>
              <a:rPr lang="en-US" sz="1200" b="1" kern="0" dirty="0">
                <a:solidFill>
                  <a:schemeClr val="bg1"/>
                </a:solidFill>
              </a:rPr>
            </a:br>
            <a:r>
              <a:rPr lang="en-US" sz="1200" b="1" kern="0" dirty="0">
                <a:solidFill>
                  <a:schemeClr val="bg1"/>
                </a:solidFill>
              </a:rPr>
              <a:t>Phone: 440-899-0010</a:t>
            </a:r>
            <a:br>
              <a:rPr lang="en-US" sz="1200" b="1" kern="0" dirty="0">
                <a:solidFill>
                  <a:schemeClr val="bg1"/>
                </a:solidFill>
              </a:rPr>
            </a:br>
            <a:r>
              <a:rPr lang="en-US" sz="1200" b="1" kern="0" dirty="0">
                <a:solidFill>
                  <a:schemeClr val="bg1"/>
                </a:solidFill>
              </a:rPr>
              <a:t>FAX: 440-892-1404</a:t>
            </a:r>
            <a:br>
              <a:rPr lang="en-US" sz="1200" b="1" kern="0" dirty="0">
                <a:solidFill>
                  <a:schemeClr val="bg1"/>
                </a:solidFill>
              </a:rPr>
            </a:br>
            <a:r>
              <a:rPr lang="en-US" sz="1200" b="1" kern="0" dirty="0">
                <a:solidFill>
                  <a:schemeClr val="bg1"/>
                </a:solidFill>
              </a:rPr>
              <a:t>Email: info@steeldoor.org</a:t>
            </a:r>
            <a:br>
              <a:rPr lang="en-US" sz="1200" b="1" kern="0" dirty="0">
                <a:solidFill>
                  <a:schemeClr val="bg1"/>
                </a:solidFill>
              </a:rPr>
            </a:br>
            <a:endParaRPr lang="en-US" sz="1400" b="1" kern="0" dirty="0">
              <a:solidFill>
                <a:schemeClr val="bg1"/>
              </a:solidFill>
            </a:endParaRPr>
          </a:p>
        </p:txBody>
      </p:sp>
      <p:sp>
        <p:nvSpPr>
          <p:cNvPr id="8" name="Text Box 5"/>
          <p:cNvSpPr txBox="1">
            <a:spLocks noChangeArrowheads="1"/>
          </p:cNvSpPr>
          <p:nvPr/>
        </p:nvSpPr>
        <p:spPr bwMode="auto">
          <a:xfrm>
            <a:off x="389731" y="1219200"/>
            <a:ext cx="57150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1600" dirty="0"/>
              <a:t>An AIA Continuing Education Program</a:t>
            </a:r>
            <a:endParaRPr lang="en-US" sz="1600" b="1" i="1" dirty="0">
              <a:solidFill>
                <a:srgbClr val="FF0000"/>
              </a:solidFill>
            </a:endParaRPr>
          </a:p>
        </p:txBody>
      </p:sp>
      <p:sp>
        <p:nvSpPr>
          <p:cNvPr id="9" name="Text Box 6"/>
          <p:cNvSpPr txBox="1">
            <a:spLocks noChangeArrowheads="1"/>
          </p:cNvSpPr>
          <p:nvPr/>
        </p:nvSpPr>
        <p:spPr bwMode="auto">
          <a:xfrm>
            <a:off x="76200" y="482025"/>
            <a:ext cx="906780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ts val="600"/>
              </a:spcBef>
              <a:spcAft>
                <a:spcPts val="1200"/>
              </a:spcAft>
            </a:pPr>
            <a:r>
              <a:rPr lang="en-US" sz="2800" b="1" dirty="0"/>
              <a:t>Fire Rated Door Assemblies: Compliant Designs</a:t>
            </a:r>
            <a:endParaRPr lang="en-US" sz="2400" i="1" dirty="0"/>
          </a:p>
        </p:txBody>
      </p:sp>
      <p:pic>
        <p:nvPicPr>
          <p:cNvPr id="17" name="Grafik 10" descr="memberCecoDoor.jpg"/>
          <p:cNvPicPr>
            <a:picLocks noChangeAspect="1"/>
          </p:cNvPicPr>
          <p:nvPr/>
        </p:nvPicPr>
        <p:blipFill>
          <a:blip r:embed="rId3" cstate="print"/>
          <a:stretch>
            <a:fillRect/>
          </a:stretch>
        </p:blipFill>
        <p:spPr>
          <a:xfrm>
            <a:off x="279400" y="2006600"/>
            <a:ext cx="1778000" cy="965200"/>
          </a:xfrm>
          <a:prstGeom prst="rect">
            <a:avLst/>
          </a:prstGeom>
        </p:spPr>
      </p:pic>
      <p:pic>
        <p:nvPicPr>
          <p:cNvPr id="28" name="Grafik 11" descr="memberCurries.jpg"/>
          <p:cNvPicPr>
            <a:picLocks noChangeAspect="1"/>
          </p:cNvPicPr>
          <p:nvPr/>
        </p:nvPicPr>
        <p:blipFill>
          <a:blip r:embed="rId4" cstate="print"/>
          <a:stretch>
            <a:fillRect/>
          </a:stretch>
        </p:blipFill>
        <p:spPr>
          <a:xfrm>
            <a:off x="2438400" y="2019300"/>
            <a:ext cx="1778000" cy="952500"/>
          </a:xfrm>
          <a:prstGeom prst="rect">
            <a:avLst/>
          </a:prstGeom>
        </p:spPr>
      </p:pic>
      <p:pic>
        <p:nvPicPr>
          <p:cNvPr id="29" name="Grafik 12" descr="memberDeansteel.jpg"/>
          <p:cNvPicPr>
            <a:picLocks noChangeAspect="1"/>
          </p:cNvPicPr>
          <p:nvPr/>
        </p:nvPicPr>
        <p:blipFill>
          <a:blip r:embed="rId5" cstate="print"/>
          <a:stretch>
            <a:fillRect/>
          </a:stretch>
        </p:blipFill>
        <p:spPr>
          <a:xfrm>
            <a:off x="4419600" y="2286000"/>
            <a:ext cx="2032000" cy="508000"/>
          </a:xfrm>
          <a:prstGeom prst="rect">
            <a:avLst/>
          </a:prstGeom>
        </p:spPr>
      </p:pic>
      <p:pic>
        <p:nvPicPr>
          <p:cNvPr id="30" name="Grafik 13" descr="memberDoorComponents.jpg"/>
          <p:cNvPicPr>
            <a:picLocks noChangeAspect="1"/>
          </p:cNvPicPr>
          <p:nvPr/>
        </p:nvPicPr>
        <p:blipFill>
          <a:blip r:embed="rId6" cstate="print"/>
          <a:stretch>
            <a:fillRect/>
          </a:stretch>
        </p:blipFill>
        <p:spPr>
          <a:xfrm>
            <a:off x="127000" y="3048000"/>
            <a:ext cx="2159000" cy="762000"/>
          </a:xfrm>
          <a:prstGeom prst="rect">
            <a:avLst/>
          </a:prstGeom>
        </p:spPr>
      </p:pic>
      <p:pic>
        <p:nvPicPr>
          <p:cNvPr id="31" name="Grafik 14" descr="memberHMX.jpg"/>
          <p:cNvPicPr>
            <a:picLocks noChangeAspect="1"/>
          </p:cNvPicPr>
          <p:nvPr/>
        </p:nvPicPr>
        <p:blipFill>
          <a:blip r:embed="rId7" cstate="print"/>
          <a:stretch>
            <a:fillRect/>
          </a:stretch>
        </p:blipFill>
        <p:spPr>
          <a:xfrm>
            <a:off x="2540000" y="3086100"/>
            <a:ext cx="1651000" cy="723900"/>
          </a:xfrm>
          <a:prstGeom prst="rect">
            <a:avLst/>
          </a:prstGeom>
        </p:spPr>
      </p:pic>
      <p:pic>
        <p:nvPicPr>
          <p:cNvPr id="32" name="Grafik 15" descr="memberMesker.jpg"/>
          <p:cNvPicPr>
            <a:picLocks noChangeAspect="1"/>
          </p:cNvPicPr>
          <p:nvPr/>
        </p:nvPicPr>
        <p:blipFill>
          <a:blip r:embed="rId8" cstate="print"/>
          <a:stretch>
            <a:fillRect/>
          </a:stretch>
        </p:blipFill>
        <p:spPr>
          <a:xfrm>
            <a:off x="4267200" y="3048000"/>
            <a:ext cx="2159000" cy="698500"/>
          </a:xfrm>
          <a:prstGeom prst="rect">
            <a:avLst/>
          </a:prstGeom>
        </p:spPr>
      </p:pic>
      <p:pic>
        <p:nvPicPr>
          <p:cNvPr id="33" name="Grafik 16" descr="memberIMP.jpg"/>
          <p:cNvPicPr>
            <a:picLocks noChangeAspect="1"/>
          </p:cNvPicPr>
          <p:nvPr/>
        </p:nvPicPr>
        <p:blipFill>
          <a:blip r:embed="rId9" cstate="print"/>
          <a:stretch>
            <a:fillRect/>
          </a:stretch>
        </p:blipFill>
        <p:spPr>
          <a:xfrm>
            <a:off x="203200" y="3886200"/>
            <a:ext cx="1778000" cy="711200"/>
          </a:xfrm>
          <a:prstGeom prst="rect">
            <a:avLst/>
          </a:prstGeom>
        </p:spPr>
      </p:pic>
      <p:pic>
        <p:nvPicPr>
          <p:cNvPr id="34" name="Grafik 17" descr="memberSMP.jpg"/>
          <p:cNvPicPr>
            <a:picLocks noChangeAspect="1"/>
          </p:cNvPicPr>
          <p:nvPr/>
        </p:nvPicPr>
        <p:blipFill>
          <a:blip r:embed="rId10" cstate="print"/>
          <a:stretch>
            <a:fillRect/>
          </a:stretch>
        </p:blipFill>
        <p:spPr>
          <a:xfrm>
            <a:off x="482600" y="4648200"/>
            <a:ext cx="1270000" cy="1155700"/>
          </a:xfrm>
          <a:prstGeom prst="rect">
            <a:avLst/>
          </a:prstGeom>
        </p:spPr>
      </p:pic>
      <p:pic>
        <p:nvPicPr>
          <p:cNvPr id="35" name="Grafik 18" descr="memberPioneer.jpg"/>
          <p:cNvPicPr>
            <a:picLocks noChangeAspect="1"/>
          </p:cNvPicPr>
          <p:nvPr/>
        </p:nvPicPr>
        <p:blipFill>
          <a:blip r:embed="rId11" cstate="print"/>
          <a:stretch>
            <a:fillRect/>
          </a:stretch>
        </p:blipFill>
        <p:spPr>
          <a:xfrm>
            <a:off x="2222500" y="4038600"/>
            <a:ext cx="2349500" cy="419100"/>
          </a:xfrm>
          <a:prstGeom prst="rect">
            <a:avLst/>
          </a:prstGeom>
        </p:spPr>
      </p:pic>
      <p:pic>
        <p:nvPicPr>
          <p:cNvPr id="36" name="Grafik 19" descr="memberRepublic.jpg"/>
          <p:cNvPicPr>
            <a:picLocks noChangeAspect="1"/>
          </p:cNvPicPr>
          <p:nvPr/>
        </p:nvPicPr>
        <p:blipFill>
          <a:blip r:embed="rId12" cstate="print"/>
          <a:stretch>
            <a:fillRect/>
          </a:stretch>
        </p:blipFill>
        <p:spPr>
          <a:xfrm>
            <a:off x="4648200" y="3886200"/>
            <a:ext cx="1778000" cy="711200"/>
          </a:xfrm>
          <a:prstGeom prst="rect">
            <a:avLst/>
          </a:prstGeom>
        </p:spPr>
      </p:pic>
      <p:pic>
        <p:nvPicPr>
          <p:cNvPr id="37" name="Grafik 22" descr="Steelcraft-logo-for-SDI_96dpi_optimizewebjpg.jpg"/>
          <p:cNvPicPr>
            <a:picLocks noChangeAspect="1"/>
          </p:cNvPicPr>
          <p:nvPr/>
        </p:nvPicPr>
        <p:blipFill>
          <a:blip r:embed="rId13" cstate="print"/>
          <a:stretch>
            <a:fillRect/>
          </a:stretch>
        </p:blipFill>
        <p:spPr>
          <a:xfrm>
            <a:off x="2552700" y="4724400"/>
            <a:ext cx="1714500" cy="857250"/>
          </a:xfrm>
          <a:prstGeom prst="rect">
            <a:avLst/>
          </a:prstGeom>
        </p:spPr>
      </p:pic>
    </p:spTree>
    <p:extLst>
      <p:ext uri="{BB962C8B-B14F-4D97-AF65-F5344CB8AC3E}">
        <p14:creationId xmlns:p14="http://schemas.microsoft.com/office/powerpoint/2010/main" val="46525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Common Locations: Incidental Use Areas</a:t>
            </a:r>
          </a:p>
        </p:txBody>
      </p:sp>
      <p:sp>
        <p:nvSpPr>
          <p:cNvPr id="3" name="Content Placeholder 2"/>
          <p:cNvSpPr>
            <a:spLocks noGrp="1"/>
          </p:cNvSpPr>
          <p:nvPr>
            <p:ph idx="1"/>
          </p:nvPr>
        </p:nvSpPr>
        <p:spPr>
          <a:xfrm>
            <a:off x="439153" y="1176454"/>
            <a:ext cx="5228550" cy="4351338"/>
          </a:xfrm>
        </p:spPr>
        <p:txBody>
          <a:bodyPr>
            <a:noAutofit/>
          </a:bodyPr>
          <a:lstStyle/>
          <a:p>
            <a:r>
              <a:rPr lang="en-US" dirty="0"/>
              <a:t>Rooms with a higher risk of fire are sometimes required to have fire-resistance-rated walls and fire door assemblies</a:t>
            </a:r>
          </a:p>
          <a:p>
            <a:endParaRPr lang="en-US" dirty="0"/>
          </a:p>
          <a:p>
            <a:r>
              <a:rPr lang="en-US" dirty="0"/>
              <a:t>Incidental use areas may include certain electrical rooms, furnace rooms, boiler rooms, refrigerant machinery rooms, incinerator rooms, paint shops, laboratories, and large laundry rooms</a:t>
            </a:r>
          </a:p>
          <a:p>
            <a:endParaRPr lang="en-US" dirty="0"/>
          </a:p>
          <a:p>
            <a:r>
              <a:rPr lang="en-US" dirty="0"/>
              <a:t>The building code specifies which rooms require fire door assemblies</a:t>
            </a:r>
          </a:p>
        </p:txBody>
      </p:sp>
      <p:grpSp>
        <p:nvGrpSpPr>
          <p:cNvPr id="35" name="Group 34"/>
          <p:cNvGrpSpPr/>
          <p:nvPr/>
        </p:nvGrpSpPr>
        <p:grpSpPr>
          <a:xfrm>
            <a:off x="5791200" y="1143000"/>
            <a:ext cx="3200400" cy="4953000"/>
            <a:chOff x="4996589" y="202188"/>
            <a:chExt cx="3924300" cy="648462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96589" y="202188"/>
              <a:ext cx="3924300" cy="6484620"/>
            </a:xfrm>
            <a:prstGeom prst="rect">
              <a:avLst/>
            </a:prstGeom>
          </p:spPr>
        </p:pic>
        <p:cxnSp>
          <p:nvCxnSpPr>
            <p:cNvPr id="6" name="Straight Connector 5"/>
            <p:cNvCxnSpPr/>
            <p:nvPr/>
          </p:nvCxnSpPr>
          <p:spPr>
            <a:xfrm flipH="1" flipV="1">
              <a:off x="5600700" y="5150126"/>
              <a:ext cx="160" cy="1325880"/>
            </a:xfrm>
            <a:prstGeom prst="line">
              <a:avLst/>
            </a:prstGeom>
            <a:ln w="114300">
              <a:solidFill>
                <a:srgbClr val="FFC000">
                  <a:alpha val="50000"/>
                </a:srgb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496210" y="2776538"/>
              <a:ext cx="0" cy="2265955"/>
            </a:xfrm>
            <a:prstGeom prst="line">
              <a:avLst/>
            </a:prstGeom>
            <a:ln w="114300">
              <a:solidFill>
                <a:srgbClr val="FFC000">
                  <a:alpha val="50000"/>
                </a:srgb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543630" y="5093057"/>
              <a:ext cx="1009570" cy="7581"/>
            </a:xfrm>
            <a:prstGeom prst="line">
              <a:avLst/>
            </a:prstGeom>
            <a:ln w="114300">
              <a:solidFill>
                <a:srgbClr val="FFC000">
                  <a:alpha val="50000"/>
                </a:srgb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6553200" y="2835632"/>
              <a:ext cx="1257300" cy="0"/>
            </a:xfrm>
            <a:prstGeom prst="line">
              <a:avLst/>
            </a:prstGeom>
            <a:ln w="114300">
              <a:solidFill>
                <a:srgbClr val="FFC000">
                  <a:alpha val="5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810500" y="2849921"/>
              <a:ext cx="1014413" cy="0"/>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453309" y="3991768"/>
              <a:ext cx="495304" cy="0"/>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343900" y="4215606"/>
              <a:ext cx="347663" cy="0"/>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7453309" y="4558506"/>
              <a:ext cx="1238254" cy="0"/>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510297" y="4043363"/>
              <a:ext cx="0" cy="457996"/>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8396121" y="4272361"/>
              <a:ext cx="0" cy="228998"/>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891297" y="2900363"/>
              <a:ext cx="0" cy="1034257"/>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8767597" y="2905126"/>
              <a:ext cx="1861" cy="700087"/>
            </a:xfrm>
            <a:prstGeom prst="line">
              <a:avLst/>
            </a:prstGeom>
            <a:ln w="114300">
              <a:solidFill>
                <a:srgbClr val="FF0000">
                  <a:alpha val="50000"/>
                </a:srgbClr>
              </a:solidFill>
            </a:ln>
          </p:spPr>
          <p:style>
            <a:lnRef idx="1">
              <a:schemeClr val="accent1"/>
            </a:lnRef>
            <a:fillRef idx="0">
              <a:schemeClr val="accent1"/>
            </a:fillRef>
            <a:effectRef idx="0">
              <a:schemeClr val="accent1"/>
            </a:effectRef>
            <a:fontRef idx="minor">
              <a:schemeClr val="tx1"/>
            </a:fontRef>
          </p:style>
        </p:cxnSp>
      </p:gr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210300"/>
            <a:ext cx="609600" cy="609600"/>
          </a:xfrm>
          <a:prstGeom prst="rect">
            <a:avLst/>
          </a:prstGeom>
        </p:spPr>
      </p:pic>
    </p:spTree>
    <p:extLst>
      <p:ext uri="{BB962C8B-B14F-4D97-AF65-F5344CB8AC3E}">
        <p14:creationId xmlns:p14="http://schemas.microsoft.com/office/powerpoint/2010/main" val="165480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953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Opening Protectives</a:t>
            </a:r>
          </a:p>
        </p:txBody>
      </p:sp>
      <p:sp>
        <p:nvSpPr>
          <p:cNvPr id="3" name="Content Placeholder 2"/>
          <p:cNvSpPr>
            <a:spLocks noGrp="1"/>
          </p:cNvSpPr>
          <p:nvPr>
            <p:ph idx="1"/>
          </p:nvPr>
        </p:nvSpPr>
        <p:spPr>
          <a:xfrm>
            <a:off x="152400" y="1156373"/>
            <a:ext cx="8839200" cy="4798340"/>
          </a:xfrm>
        </p:spPr>
        <p:txBody>
          <a:bodyPr/>
          <a:lstStyle/>
          <a:p>
            <a:r>
              <a:rPr lang="en-US" dirty="0"/>
              <a:t>Adopted building code defines required fire-resistance rating of the wall and for the opening protective</a:t>
            </a:r>
          </a:p>
          <a:p>
            <a:r>
              <a:rPr lang="en-US" dirty="0"/>
              <a:t>See Table 716.5 from the 2015 IBC</a:t>
            </a:r>
          </a:p>
        </p:txBody>
      </p:sp>
      <p:grpSp>
        <p:nvGrpSpPr>
          <p:cNvPr id="7" name="Group 6"/>
          <p:cNvGrpSpPr/>
          <p:nvPr/>
        </p:nvGrpSpPr>
        <p:grpSpPr>
          <a:xfrm>
            <a:off x="77490" y="2445608"/>
            <a:ext cx="8834034" cy="3497992"/>
            <a:chOff x="77490" y="3360008"/>
            <a:chExt cx="8834034" cy="3497992"/>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90" y="3360008"/>
              <a:ext cx="8834034" cy="3497992"/>
            </a:xfrm>
            <a:prstGeom prst="rect">
              <a:avLst/>
            </a:prstGeom>
          </p:spPr>
        </p:pic>
        <p:sp>
          <p:nvSpPr>
            <p:cNvPr id="5" name="Rectangle 4"/>
            <p:cNvSpPr/>
            <p:nvPr/>
          </p:nvSpPr>
          <p:spPr>
            <a:xfrm>
              <a:off x="356465" y="3815314"/>
              <a:ext cx="2557216" cy="942666"/>
            </a:xfrm>
            <a:prstGeom prst="rect">
              <a:avLst/>
            </a:prstGeom>
            <a:solidFill>
              <a:srgbClr val="FFFF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2400" y="6109373"/>
            <a:ext cx="609600" cy="609600"/>
          </a:xfrm>
          <a:prstGeom prst="rect">
            <a:avLst/>
          </a:prstGeom>
        </p:spPr>
      </p:pic>
    </p:spTree>
    <p:extLst>
      <p:ext uri="{BB962C8B-B14F-4D97-AF65-F5344CB8AC3E}">
        <p14:creationId xmlns:p14="http://schemas.microsoft.com/office/powerpoint/2010/main" val="169996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180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90525"/>
            <a:ext cx="8839200" cy="904875"/>
          </a:xfrm>
        </p:spPr>
        <p:txBody>
          <a:bodyPr/>
          <a:lstStyle/>
          <a:p>
            <a:r>
              <a:rPr lang="en-US" b="1" dirty="0"/>
              <a:t>NFPA 80 – Standard for Fire Doors </a:t>
            </a:r>
            <a:br>
              <a:rPr lang="en-US" b="1" dirty="0"/>
            </a:br>
            <a:r>
              <a:rPr lang="en-US" b="1" dirty="0"/>
              <a:t>and Other Opening Protectives</a:t>
            </a:r>
          </a:p>
        </p:txBody>
      </p:sp>
      <p:sp>
        <p:nvSpPr>
          <p:cNvPr id="3" name="Content Placeholder 2"/>
          <p:cNvSpPr>
            <a:spLocks noGrp="1"/>
          </p:cNvSpPr>
          <p:nvPr>
            <p:ph idx="1"/>
          </p:nvPr>
        </p:nvSpPr>
        <p:spPr>
          <a:xfrm>
            <a:off x="152400" y="2133600"/>
            <a:ext cx="4800600" cy="4191000"/>
          </a:xfrm>
        </p:spPr>
        <p:txBody>
          <a:bodyPr/>
          <a:lstStyle/>
          <a:p>
            <a:r>
              <a:rPr lang="en-US" dirty="0"/>
              <a:t>Standard for fire doors - referenced by the International Building Code (IBC), the International Fire Code (IFC), NFPA 101 – The Life Safety Code, and other model codes</a:t>
            </a:r>
          </a:p>
          <a:p>
            <a:endParaRPr lang="en-US" dirty="0"/>
          </a:p>
          <a:p>
            <a:r>
              <a:rPr lang="en-US" dirty="0"/>
              <a:t>Details requirements for fire doors – more specific than model codes</a:t>
            </a: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857" b="1469"/>
          <a:stretch/>
        </p:blipFill>
        <p:spPr>
          <a:xfrm>
            <a:off x="5212683" y="1695921"/>
            <a:ext cx="3302667" cy="4247679"/>
          </a:xfrm>
          <a:prstGeom prst="rect">
            <a:avLst/>
          </a:prstGeom>
          <a:ln>
            <a:solidFill>
              <a:schemeClr val="tx1"/>
            </a:solidFill>
          </a:ln>
          <a:effectLst>
            <a:outerShdw blurRad="50800" dist="38100" dir="2700000" algn="tl" rotWithShape="0">
              <a:prstClr val="black">
                <a:alpha val="40000"/>
              </a:prstClr>
            </a:outerShdw>
          </a:effec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0500" y="6210300"/>
            <a:ext cx="609600" cy="609600"/>
          </a:xfrm>
          <a:prstGeom prst="rect">
            <a:avLst/>
          </a:prstGeom>
        </p:spPr>
      </p:pic>
    </p:spTree>
    <p:extLst>
      <p:ext uri="{BB962C8B-B14F-4D97-AF65-F5344CB8AC3E}">
        <p14:creationId xmlns:p14="http://schemas.microsoft.com/office/powerpoint/2010/main" val="315486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500"/>
                                  </p:stCondLst>
                                  <p:childTnLst>
                                    <p:cmd type="call" cmd="playFrom(0.0)">
                                      <p:cBhvr>
                                        <p:cTn id="6" dur="21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1200</TotalTime>
  <Words>7426</Words>
  <Application>Microsoft Office PowerPoint</Application>
  <PresentationFormat>On-screen Show (4:3)</PresentationFormat>
  <Paragraphs>717</Paragraphs>
  <Slides>68</Slides>
  <Notes>63</Notes>
  <HiddenSlides>0</HiddenSlides>
  <MMClips>67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Lucida Sans Unicode</vt:lpstr>
      <vt:lpstr>Custom Design</vt:lpstr>
      <vt:lpstr>PowerPoint Presentation</vt:lpstr>
      <vt:lpstr>What is the Steel Door Institute (SDI)?</vt:lpstr>
      <vt:lpstr>Fire Door Assemblies</vt:lpstr>
      <vt:lpstr>Where are Fire Door Assemblies Required?</vt:lpstr>
      <vt:lpstr>Common Locations: Stairwells</vt:lpstr>
      <vt:lpstr>Common Locations: Residential Corridors</vt:lpstr>
      <vt:lpstr>Common Locations: Incidental Use Areas</vt:lpstr>
      <vt:lpstr>Opening Protectives</vt:lpstr>
      <vt:lpstr>NFPA 80 – Standard for Fire Doors  and Other Opening Protectives</vt:lpstr>
      <vt:lpstr>NFPA 80 – Standard for Fire Doors and Other Opening Protectives</vt:lpstr>
      <vt:lpstr>PowerPoint Presentation</vt:lpstr>
      <vt:lpstr>PowerPoint Presentation</vt:lpstr>
      <vt:lpstr>Classification of Openings</vt:lpstr>
      <vt:lpstr>Classification of Openings</vt:lpstr>
      <vt:lpstr>SDI 118</vt:lpstr>
      <vt:lpstr>PowerPoint Presentation</vt:lpstr>
      <vt:lpstr>Classification of Openings</vt:lpstr>
      <vt:lpstr>Components</vt:lpstr>
      <vt:lpstr>Performance</vt:lpstr>
      <vt:lpstr>A closed fire door protected the Robert Moses Nature Center during a fire that started in the workshop</vt:lpstr>
      <vt:lpstr>PowerPoint Presentation</vt:lpstr>
      <vt:lpstr>Labels</vt:lpstr>
      <vt:lpstr>Construction Labels</vt:lpstr>
      <vt:lpstr>Testing</vt:lpstr>
      <vt:lpstr>Testing</vt:lpstr>
      <vt:lpstr>Testing</vt:lpstr>
      <vt:lpstr>PowerPoint Presentation</vt:lpstr>
      <vt:lpstr>Fire Protection vs. Fire Resistance</vt:lpstr>
      <vt:lpstr>PowerPoint Presentation</vt:lpstr>
      <vt:lpstr>PowerPoint Presentation</vt:lpstr>
      <vt:lpstr>PowerPoint Presentation</vt:lpstr>
      <vt:lpstr>Design Considerations</vt:lpstr>
      <vt:lpstr>Anchors</vt:lpstr>
      <vt:lpstr>Frame Construction</vt:lpstr>
      <vt:lpstr>Double-Egress Pairs</vt:lpstr>
      <vt:lpstr>Door Elevations</vt:lpstr>
      <vt:lpstr>Louvers</vt:lpstr>
      <vt:lpstr>Dutch Doors</vt:lpstr>
      <vt:lpstr>Operation of Doors</vt:lpstr>
      <vt:lpstr>Operation of Doors</vt:lpstr>
      <vt:lpstr>Positive Latch </vt:lpstr>
      <vt:lpstr>Electric Strikes</vt:lpstr>
      <vt:lpstr>Fire Exit Hardware</vt:lpstr>
      <vt:lpstr>Fire Exit Hardware</vt:lpstr>
      <vt:lpstr>Automatic Flush Bolts </vt:lpstr>
      <vt:lpstr>Automatic Flush Bolts and Coordinators</vt:lpstr>
      <vt:lpstr>Astragals</vt:lpstr>
      <vt:lpstr>Hinges</vt:lpstr>
      <vt:lpstr>Pivots</vt:lpstr>
      <vt:lpstr>Fasteners </vt:lpstr>
      <vt:lpstr>Clearance and Undercut</vt:lpstr>
      <vt:lpstr>PowerPoint Presentation</vt:lpstr>
      <vt:lpstr>Clearances and Undercuts</vt:lpstr>
      <vt:lpstr>Gasketing</vt:lpstr>
      <vt:lpstr>Terminated Stops</vt:lpstr>
      <vt:lpstr>Protection Plates</vt:lpstr>
      <vt:lpstr>Plant-Ons</vt:lpstr>
      <vt:lpstr>Glazing</vt:lpstr>
      <vt:lpstr>Glazing</vt:lpstr>
      <vt:lpstr>Signage</vt:lpstr>
      <vt:lpstr>Job-Site Preparations / Field Modifications</vt:lpstr>
      <vt:lpstr>Job-Site Preparations / Field Modifications</vt:lpstr>
      <vt:lpstr>Fire Door Assembly Inspection</vt:lpstr>
      <vt:lpstr>Fire Door Assembly Inspection</vt:lpstr>
      <vt:lpstr>Fire Door Assembly Inspection</vt:lpstr>
      <vt:lpstr>Specification Tips</vt:lpstr>
      <vt:lpstr>Additional Resources</vt:lpstr>
      <vt:lpstr>PowerPoint Presentation</vt:lpstr>
    </vt:vector>
  </TitlesOfParts>
  <Company>Dennis Burney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 Burney</dc:creator>
  <cp:lastModifiedBy>Scott Johnson</cp:lastModifiedBy>
  <cp:revision>187</cp:revision>
  <dcterms:created xsi:type="dcterms:W3CDTF">2006-04-18T19:58:07Z</dcterms:created>
  <dcterms:modified xsi:type="dcterms:W3CDTF">2018-11-28T22:37:45Z</dcterms:modified>
</cp:coreProperties>
</file>